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tif" ContentType="image/tiff"/>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2.xml" ContentType="application/vnd.openxmlformats-officedocument.presentationml.notesSlide+xml"/>
  <Override PartName="/ppt/charts/chart6.xml" ContentType="application/vnd.openxmlformats-officedocument.drawingml.chart+xml"/>
  <Override PartName="/ppt/drawings/drawing2.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Override PartName="/ppt/charts/colors3.xml" ContentType="application/vnd.ms-office.chartcolorstyle+xml"/>
  <Override PartName="/ppt/charts/style3.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328" r:id="rId2"/>
    <p:sldId id="329" r:id="rId3"/>
    <p:sldId id="260" r:id="rId4"/>
    <p:sldId id="318" r:id="rId5"/>
    <p:sldId id="317" r:id="rId6"/>
    <p:sldId id="327" r:id="rId7"/>
    <p:sldId id="259" r:id="rId8"/>
    <p:sldId id="257" r:id="rId9"/>
    <p:sldId id="261" r:id="rId10"/>
    <p:sldId id="262" r:id="rId11"/>
    <p:sldId id="263" r:id="rId12"/>
    <p:sldId id="264" r:id="rId13"/>
    <p:sldId id="265" r:id="rId14"/>
    <p:sldId id="266" r:id="rId15"/>
    <p:sldId id="267" r:id="rId16"/>
    <p:sldId id="268" r:id="rId17"/>
    <p:sldId id="269" r:id="rId18"/>
    <p:sldId id="271" r:id="rId19"/>
    <p:sldId id="270"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320"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22" r:id="rId52"/>
    <p:sldId id="324" r:id="rId53"/>
    <p:sldId id="302" r:id="rId54"/>
    <p:sldId id="303" r:id="rId55"/>
    <p:sldId id="304" r:id="rId56"/>
    <p:sldId id="305" r:id="rId57"/>
    <p:sldId id="306" r:id="rId58"/>
    <p:sldId id="307" r:id="rId59"/>
    <p:sldId id="308" r:id="rId60"/>
    <p:sldId id="309" r:id="rId61"/>
    <p:sldId id="314" r:id="rId62"/>
    <p:sldId id="326" r:id="rId63"/>
    <p:sldId id="310" r:id="rId64"/>
    <p:sldId id="311" r:id="rId6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5A32CF0C-520C-4969-BA60-F3E6E27A8AE7}">
          <p14:sldIdLst>
            <p14:sldId id="328"/>
            <p14:sldId id="329"/>
            <p14:sldId id="260"/>
            <p14:sldId id="318"/>
            <p14:sldId id="317"/>
            <p14:sldId id="327"/>
            <p14:sldId id="259"/>
            <p14:sldId id="257"/>
            <p14:sldId id="261"/>
            <p14:sldId id="262"/>
            <p14:sldId id="263"/>
            <p14:sldId id="264"/>
            <p14:sldId id="265"/>
            <p14:sldId id="266"/>
            <p14:sldId id="267"/>
            <p14:sldId id="268"/>
            <p14:sldId id="269"/>
            <p14:sldId id="271"/>
            <p14:sldId id="270"/>
            <p14:sldId id="272"/>
            <p14:sldId id="273"/>
            <p14:sldId id="274"/>
            <p14:sldId id="275"/>
            <p14:sldId id="276"/>
            <p14:sldId id="277"/>
            <p14:sldId id="278"/>
            <p14:sldId id="279"/>
            <p14:sldId id="280"/>
            <p14:sldId id="281"/>
            <p14:sldId id="282"/>
            <p14:sldId id="283"/>
            <p14:sldId id="284"/>
            <p14:sldId id="285"/>
            <p14:sldId id="286"/>
            <p14:sldId id="287"/>
            <p14:sldId id="288"/>
            <p14:sldId id="289"/>
            <p14:sldId id="320"/>
            <p14:sldId id="290"/>
            <p14:sldId id="291"/>
            <p14:sldId id="292"/>
            <p14:sldId id="293"/>
            <p14:sldId id="294"/>
            <p14:sldId id="295"/>
            <p14:sldId id="296"/>
            <p14:sldId id="297"/>
            <p14:sldId id="298"/>
            <p14:sldId id="299"/>
            <p14:sldId id="300"/>
            <p14:sldId id="301"/>
            <p14:sldId id="322"/>
            <p14:sldId id="324"/>
            <p14:sldId id="302"/>
            <p14:sldId id="303"/>
            <p14:sldId id="304"/>
            <p14:sldId id="305"/>
            <p14:sldId id="306"/>
            <p14:sldId id="307"/>
            <p14:sldId id="308"/>
            <p14:sldId id="309"/>
            <p14:sldId id="314"/>
            <p14:sldId id="326"/>
            <p14:sldId id="310"/>
            <p14:sldId id="311"/>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50" autoAdjust="0"/>
    <p:restoredTop sz="94690" autoAdjust="0"/>
  </p:normalViewPr>
  <p:slideViewPr>
    <p:cSldViewPr>
      <p:cViewPr>
        <p:scale>
          <a:sx n="90" d="100"/>
          <a:sy n="90" d="100"/>
        </p:scale>
        <p:origin x="-420" y="-816"/>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openxmlformats.org/officeDocument/2006/relationships/chartUserShapes" Target="../drawings/drawing1.xml"/><Relationship Id="rId1" Type="http://schemas.openxmlformats.org/officeDocument/2006/relationships/package" Target="../embeddings/Microsoft_Excel_Worksheet1.xlsx"/><Relationship Id="rId4" Type="http://schemas.microsoft.com/office/2011/relationships/chartStyle" Target="style1.xml"/></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3" Type="http://schemas.microsoft.com/office/2011/relationships/chartColorStyle" Target="colors3.xml"/><Relationship Id="rId2" Type="http://schemas.openxmlformats.org/officeDocument/2006/relationships/chartUserShapes" Target="../drawings/drawing2.xml"/><Relationship Id="rId1" Type="http://schemas.openxmlformats.org/officeDocument/2006/relationships/package" Target="../embeddings/Microsoft_Excel_Worksheet6.xlsx"/><Relationship Id="rId4"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r>
              <a:rPr lang="en-US"/>
              <a:t>Percent of Owner Occupied by State</a:t>
            </a:r>
          </a:p>
        </c:rich>
      </c:tx>
      <c:layout/>
      <c:overlay val="0"/>
      <c:spPr>
        <a:noFill/>
        <a:ln>
          <a:noFill/>
        </a:ln>
        <a:effectLst/>
      </c:spPr>
    </c:title>
    <c:autoTitleDeleted val="0"/>
    <c:plotArea>
      <c:layout/>
      <c:barChart>
        <c:barDir val="col"/>
        <c:grouping val="clustered"/>
        <c:varyColors val="0"/>
        <c:ser>
          <c:idx val="0"/>
          <c:order val="0"/>
          <c:tx>
            <c:strRef>
              <c:f>Sheet1!$B$1</c:f>
              <c:strCache>
                <c:ptCount val="1"/>
                <c:pt idx="0">
                  <c:v>Owner Occupied</c:v>
                </c:pt>
              </c:strCache>
            </c:strRef>
          </c:tx>
          <c:spPr>
            <a:gradFill>
              <a:gsLst>
                <a:gs pos="0">
                  <a:schemeClr val="accent2"/>
                </a:gs>
                <a:gs pos="100000">
                  <a:schemeClr val="accent2">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Sheet1!$A$2:$A$8</c:f>
              <c:strCache>
                <c:ptCount val="7"/>
                <c:pt idx="0">
                  <c:v>West Virginia</c:v>
                </c:pt>
                <c:pt idx="1">
                  <c:v>Minnesota</c:v>
                </c:pt>
                <c:pt idx="2">
                  <c:v>Michigan</c:v>
                </c:pt>
                <c:pt idx="3">
                  <c:v>Nevada</c:v>
                </c:pt>
                <c:pt idx="4">
                  <c:v>Hawaii</c:v>
                </c:pt>
                <c:pt idx="5">
                  <c:v>California</c:v>
                </c:pt>
                <c:pt idx="6">
                  <c:v>New York</c:v>
                </c:pt>
              </c:strCache>
            </c:strRef>
          </c:cat>
          <c:val>
            <c:numRef>
              <c:f>Sheet1!$B$2:$B$8</c:f>
              <c:numCache>
                <c:formatCode>General</c:formatCode>
                <c:ptCount val="7"/>
                <c:pt idx="0">
                  <c:v>73.400000000000006</c:v>
                </c:pt>
                <c:pt idx="1">
                  <c:v>73</c:v>
                </c:pt>
                <c:pt idx="2">
                  <c:v>72.099999999999994</c:v>
                </c:pt>
                <c:pt idx="3">
                  <c:v>58.8</c:v>
                </c:pt>
                <c:pt idx="4">
                  <c:v>57.7</c:v>
                </c:pt>
                <c:pt idx="5">
                  <c:v>55.9</c:v>
                </c:pt>
                <c:pt idx="6">
                  <c:v>53.3</c:v>
                </c:pt>
              </c:numCache>
            </c:numRef>
          </c:val>
        </c:ser>
        <c:dLbls>
          <c:dLblPos val="inEnd"/>
          <c:showLegendKey val="0"/>
          <c:showVal val="1"/>
          <c:showCatName val="0"/>
          <c:showSerName val="0"/>
          <c:showPercent val="0"/>
          <c:showBubbleSize val="0"/>
        </c:dLbls>
        <c:gapWidth val="41"/>
        <c:axId val="135436928"/>
        <c:axId val="158250880"/>
      </c:barChart>
      <c:catAx>
        <c:axId val="13543692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effectLst/>
                <a:latin typeface="+mn-lt"/>
                <a:ea typeface="+mn-ea"/>
                <a:cs typeface="+mn-cs"/>
              </a:defRPr>
            </a:pPr>
            <a:endParaRPr lang="en-US"/>
          </a:p>
        </c:txPr>
        <c:crossAx val="158250880"/>
        <c:crossesAt val="0"/>
        <c:auto val="1"/>
        <c:lblAlgn val="ctr"/>
        <c:lblOffset val="100"/>
        <c:noMultiLvlLbl val="0"/>
      </c:catAx>
      <c:valAx>
        <c:axId val="158250880"/>
        <c:scaling>
          <c:orientation val="minMax"/>
          <c:max val="100"/>
          <c:min val="30"/>
        </c:scaling>
        <c:delete val="1"/>
        <c:axPos val="l"/>
        <c:numFmt formatCode="General" sourceLinked="0"/>
        <c:majorTickMark val="none"/>
        <c:minorTickMark val="none"/>
        <c:tickLblPos val="nextTo"/>
        <c:crossAx val="135436928"/>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RATING</c:v>
                </c:pt>
              </c:strCache>
            </c:strRef>
          </c:tx>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cat>
            <c:strRef>
              <c:f>Sheet1!$A$2:$A$11</c:f>
              <c:strCache>
                <c:ptCount val="10"/>
                <c:pt idx="0">
                  <c:v>Too Far Away</c:v>
                </c:pt>
                <c:pt idx="1">
                  <c:v>No Time</c:v>
                </c:pt>
                <c:pt idx="2">
                  <c:v>Don't Like Tenants</c:v>
                </c:pt>
                <c:pt idx="3">
                  <c:v>Not Good at It</c:v>
                </c:pt>
                <c:pt idx="4">
                  <c:v>Better Technology</c:v>
                </c:pt>
                <c:pt idx="5">
                  <c:v>Reasonable Cost</c:v>
                </c:pt>
                <c:pt idx="6">
                  <c:v>Better Reporting</c:v>
                </c:pt>
                <c:pt idx="7">
                  <c:v>Better Tenants</c:v>
                </c:pt>
                <c:pt idx="8">
                  <c:v>Too Many Laws</c:v>
                </c:pt>
                <c:pt idx="9">
                  <c:v>No Skills</c:v>
                </c:pt>
              </c:strCache>
            </c:strRef>
          </c:cat>
          <c:val>
            <c:numRef>
              <c:f>Sheet1!$B$2:$B$11</c:f>
              <c:numCache>
                <c:formatCode>0.00</c:formatCode>
                <c:ptCount val="10"/>
                <c:pt idx="0">
                  <c:v>4</c:v>
                </c:pt>
                <c:pt idx="1">
                  <c:v>3.4</c:v>
                </c:pt>
                <c:pt idx="2">
                  <c:v>3.3</c:v>
                </c:pt>
                <c:pt idx="3">
                  <c:v>3.17</c:v>
                </c:pt>
                <c:pt idx="4">
                  <c:v>3.1</c:v>
                </c:pt>
                <c:pt idx="5">
                  <c:v>3.1</c:v>
                </c:pt>
                <c:pt idx="6">
                  <c:v>3</c:v>
                </c:pt>
                <c:pt idx="7">
                  <c:v>2.8</c:v>
                </c:pt>
                <c:pt idx="8">
                  <c:v>2.7</c:v>
                </c:pt>
                <c:pt idx="9">
                  <c:v>2</c:v>
                </c:pt>
              </c:numCache>
            </c:numRef>
          </c:val>
        </c:ser>
        <c:dLbls>
          <c:showLegendKey val="0"/>
          <c:showVal val="0"/>
          <c:showCatName val="0"/>
          <c:showSerName val="0"/>
          <c:showPercent val="0"/>
          <c:showBubbleSize val="0"/>
        </c:dLbls>
        <c:gapWidth val="65"/>
        <c:shape val="box"/>
        <c:axId val="58595968"/>
        <c:axId val="58594432"/>
        <c:axId val="0"/>
      </c:bar3DChart>
      <c:valAx>
        <c:axId val="58594432"/>
        <c:scaling>
          <c:orientation val="minMax"/>
          <c:max val="5"/>
        </c:scaling>
        <c:delete val="0"/>
        <c:axPos val="l"/>
        <c:majorGridlines>
          <c:spPr>
            <a:ln w="9525" cap="flat" cmpd="sng" algn="ctr">
              <a:solidFill>
                <a:schemeClr val="dk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dk1">
                    <a:lumMod val="75000"/>
                    <a:lumOff val="25000"/>
                  </a:schemeClr>
                </a:solidFill>
                <a:latin typeface="+mn-lt"/>
                <a:ea typeface="+mn-ea"/>
                <a:cs typeface="+mn-cs"/>
              </a:defRPr>
            </a:pPr>
            <a:endParaRPr lang="en-US"/>
          </a:p>
        </c:txPr>
        <c:crossAx val="58595968"/>
        <c:crosses val="autoZero"/>
        <c:crossBetween val="between"/>
        <c:majorUnit val="1"/>
      </c:valAx>
      <c:catAx>
        <c:axId val="58595968"/>
        <c:scaling>
          <c:orientation val="minMax"/>
        </c:scaling>
        <c:delete val="0"/>
        <c:axPos val="b"/>
        <c:numFmt formatCode="General" sourceLinked="0"/>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000" b="0" i="0" u="none" strike="noStrike" kern="1200" cap="all" baseline="0">
                <a:solidFill>
                  <a:schemeClr val="dk1">
                    <a:lumMod val="75000"/>
                    <a:lumOff val="25000"/>
                  </a:schemeClr>
                </a:solidFill>
                <a:latin typeface="+mn-lt"/>
                <a:ea typeface="+mn-ea"/>
                <a:cs typeface="+mn-cs"/>
              </a:defRPr>
            </a:pPr>
            <a:endParaRPr lang="en-US"/>
          </a:p>
        </c:txPr>
        <c:crossAx val="58594432"/>
        <c:crosses val="autoZero"/>
        <c:auto val="1"/>
        <c:lblAlgn val="ctr"/>
        <c:lblOffset val="100"/>
        <c:noMultiLvlLbl val="0"/>
      </c:cat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43"/>
    </mc:Choice>
    <mc:Fallback>
      <c:style val="43"/>
    </mc:Fallback>
  </mc:AlternateContent>
  <c:chart>
    <c:autoTitleDeleted val="1"/>
    <c:view3D>
      <c:rotX val="15"/>
      <c:rotY val="20"/>
      <c:rAngAx val="0"/>
      <c:perspective val="30"/>
    </c:view3D>
    <c:floor>
      <c:thickness val="0"/>
    </c:floor>
    <c:sideWall>
      <c:thickness val="0"/>
    </c:sideWall>
    <c:backWall>
      <c:thickness val="0"/>
    </c:backWall>
    <c:plotArea>
      <c:layout>
        <c:manualLayout>
          <c:layoutTarget val="inner"/>
          <c:xMode val="edge"/>
          <c:yMode val="edge"/>
          <c:x val="0.11319657411244601"/>
          <c:y val="9.7336856001334904E-2"/>
          <c:w val="0.88303415849411904"/>
          <c:h val="0.51734118944213103"/>
        </c:manualLayout>
      </c:layout>
      <c:bar3DChart>
        <c:barDir val="col"/>
        <c:grouping val="clustered"/>
        <c:varyColors val="0"/>
        <c:ser>
          <c:idx val="0"/>
          <c:order val="0"/>
          <c:tx>
            <c:strRef>
              <c:f>Sheet1!$B$1</c:f>
              <c:strCache>
                <c:ptCount val="1"/>
                <c:pt idx="0">
                  <c:v>RATING</c:v>
                </c:pt>
              </c:strCache>
            </c:strRef>
          </c:tx>
          <c:invertIfNegative val="0"/>
          <c:cat>
            <c:strRef>
              <c:f>Sheet1!$A$2:$A$9</c:f>
              <c:strCache>
                <c:ptCount val="8"/>
                <c:pt idx="0">
                  <c:v>I Do It Better</c:v>
                </c:pt>
                <c:pt idx="1">
                  <c:v>Charge Too Much</c:v>
                </c:pt>
                <c:pt idx="2">
                  <c:v>They Don't Care</c:v>
                </c:pt>
                <c:pt idx="3">
                  <c:v>I Enjoy It</c:v>
                </c:pt>
                <c:pt idx="4">
                  <c:v>Hidden Fees</c:v>
                </c:pt>
                <c:pt idx="5">
                  <c:v>Poor Service</c:v>
                </c:pt>
                <c:pt idx="6">
                  <c:v>Long Contracts</c:v>
                </c:pt>
                <c:pt idx="7">
                  <c:v>Don't Trust Them</c:v>
                </c:pt>
              </c:strCache>
            </c:strRef>
          </c:cat>
          <c:val>
            <c:numRef>
              <c:f>Sheet1!$B$2:$B$9</c:f>
              <c:numCache>
                <c:formatCode>0.00</c:formatCode>
                <c:ptCount val="8"/>
                <c:pt idx="0">
                  <c:v>4.26</c:v>
                </c:pt>
                <c:pt idx="1">
                  <c:v>4.21</c:v>
                </c:pt>
                <c:pt idx="2">
                  <c:v>4</c:v>
                </c:pt>
                <c:pt idx="3">
                  <c:v>3.92</c:v>
                </c:pt>
                <c:pt idx="4">
                  <c:v>3.75</c:v>
                </c:pt>
                <c:pt idx="5">
                  <c:v>3.58</c:v>
                </c:pt>
                <c:pt idx="6">
                  <c:v>3.38</c:v>
                </c:pt>
                <c:pt idx="7">
                  <c:v>3.29</c:v>
                </c:pt>
              </c:numCache>
            </c:numRef>
          </c:val>
        </c:ser>
        <c:dLbls>
          <c:showLegendKey val="0"/>
          <c:showVal val="0"/>
          <c:showCatName val="0"/>
          <c:showSerName val="0"/>
          <c:showPercent val="0"/>
          <c:showBubbleSize val="0"/>
        </c:dLbls>
        <c:gapWidth val="150"/>
        <c:shape val="box"/>
        <c:axId val="58634240"/>
        <c:axId val="58628352"/>
        <c:axId val="0"/>
      </c:bar3DChart>
      <c:valAx>
        <c:axId val="58628352"/>
        <c:scaling>
          <c:orientation val="minMax"/>
        </c:scaling>
        <c:delete val="0"/>
        <c:axPos val="l"/>
        <c:majorGridlines/>
        <c:numFmt formatCode="0.0" sourceLinked="0"/>
        <c:majorTickMark val="none"/>
        <c:minorTickMark val="none"/>
        <c:tickLblPos val="nextTo"/>
        <c:txPr>
          <a:bodyPr/>
          <a:lstStyle/>
          <a:p>
            <a:pPr>
              <a:defRPr sz="1000">
                <a:solidFill>
                  <a:schemeClr val="lt1"/>
                </a:solidFill>
              </a:defRPr>
            </a:pPr>
            <a:endParaRPr lang="en-US"/>
          </a:p>
        </c:txPr>
        <c:crossAx val="58634240"/>
        <c:crosses val="autoZero"/>
        <c:crossBetween val="between"/>
        <c:majorUnit val="1"/>
      </c:valAx>
      <c:catAx>
        <c:axId val="58634240"/>
        <c:scaling>
          <c:orientation val="minMax"/>
        </c:scaling>
        <c:delete val="0"/>
        <c:axPos val="b"/>
        <c:numFmt formatCode="General" sourceLinked="0"/>
        <c:majorTickMark val="none"/>
        <c:minorTickMark val="none"/>
        <c:tickLblPos val="nextTo"/>
        <c:txPr>
          <a:bodyPr/>
          <a:lstStyle/>
          <a:p>
            <a:pPr>
              <a:defRPr sz="1000" b="1"/>
            </a:pPr>
            <a:endParaRPr lang="en-US"/>
          </a:p>
        </c:txPr>
        <c:crossAx val="58628352"/>
        <c:crossesAt val="0"/>
        <c:auto val="1"/>
        <c:lblAlgn val="ctr"/>
        <c:lblOffset val="100"/>
        <c:noMultiLvlLbl val="0"/>
      </c:catAx>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43"/>
    </mc:Choice>
    <mc:Fallback>
      <c:style val="43"/>
    </mc:Fallback>
  </mc:AlternateContent>
  <c:chart>
    <c:autoTitleDeleted val="1"/>
    <c:view3D>
      <c:rotX val="15"/>
      <c:rotY val="20"/>
      <c:rAngAx val="0"/>
      <c:perspective val="30"/>
    </c:view3D>
    <c:floor>
      <c:thickness val="0"/>
    </c:floor>
    <c:sideWall>
      <c:thickness val="0"/>
    </c:sideWall>
    <c:backWall>
      <c:thickness val="0"/>
    </c:backWall>
    <c:plotArea>
      <c:layout/>
      <c:bar3DChart>
        <c:barDir val="col"/>
        <c:grouping val="clustered"/>
        <c:varyColors val="0"/>
        <c:ser>
          <c:idx val="0"/>
          <c:order val="0"/>
          <c:tx>
            <c:strRef>
              <c:f>Sheet1!$B$1</c:f>
              <c:strCache>
                <c:ptCount val="1"/>
                <c:pt idx="0">
                  <c:v>RATING</c:v>
                </c:pt>
              </c:strCache>
            </c:strRef>
          </c:tx>
          <c:invertIfNegative val="0"/>
          <c:cat>
            <c:strRef>
              <c:f>Sheet1!$A$2:$A$6</c:f>
              <c:strCache>
                <c:ptCount val="5"/>
                <c:pt idx="0">
                  <c:v>Satisfied</c:v>
                </c:pt>
                <c:pt idx="1">
                  <c:v>Not Changing</c:v>
                </c:pt>
                <c:pt idx="2">
                  <c:v>Necessary</c:v>
                </c:pt>
                <c:pt idx="3">
                  <c:v>Too Hard to Change</c:v>
                </c:pt>
                <c:pt idx="4">
                  <c:v>Want to Change</c:v>
                </c:pt>
              </c:strCache>
            </c:strRef>
          </c:cat>
          <c:val>
            <c:numRef>
              <c:f>Sheet1!$B$2:$B$6</c:f>
              <c:numCache>
                <c:formatCode>0.00</c:formatCode>
                <c:ptCount val="5"/>
                <c:pt idx="0">
                  <c:v>4</c:v>
                </c:pt>
                <c:pt idx="1">
                  <c:v>3.9</c:v>
                </c:pt>
                <c:pt idx="2">
                  <c:v>2.67</c:v>
                </c:pt>
                <c:pt idx="3">
                  <c:v>2.5</c:v>
                </c:pt>
                <c:pt idx="4">
                  <c:v>2</c:v>
                </c:pt>
              </c:numCache>
            </c:numRef>
          </c:val>
        </c:ser>
        <c:dLbls>
          <c:showLegendKey val="0"/>
          <c:showVal val="0"/>
          <c:showCatName val="0"/>
          <c:showSerName val="0"/>
          <c:showPercent val="0"/>
          <c:showBubbleSize val="0"/>
        </c:dLbls>
        <c:gapWidth val="100"/>
        <c:shape val="box"/>
        <c:axId val="58710656"/>
        <c:axId val="58709120"/>
        <c:axId val="0"/>
      </c:bar3DChart>
      <c:valAx>
        <c:axId val="58709120"/>
        <c:scaling>
          <c:orientation val="minMax"/>
          <c:max val="5"/>
        </c:scaling>
        <c:delete val="0"/>
        <c:axPos val="l"/>
        <c:majorGridlines/>
        <c:numFmt formatCode="0.0" sourceLinked="0"/>
        <c:majorTickMark val="out"/>
        <c:minorTickMark val="none"/>
        <c:tickLblPos val="nextTo"/>
        <c:txPr>
          <a:bodyPr/>
          <a:lstStyle/>
          <a:p>
            <a:pPr>
              <a:defRPr sz="1000"/>
            </a:pPr>
            <a:endParaRPr lang="en-US"/>
          </a:p>
        </c:txPr>
        <c:crossAx val="58710656"/>
        <c:crosses val="autoZero"/>
        <c:crossBetween val="between"/>
        <c:majorUnit val="1"/>
      </c:valAx>
      <c:catAx>
        <c:axId val="58710656"/>
        <c:scaling>
          <c:orientation val="minMax"/>
        </c:scaling>
        <c:delete val="0"/>
        <c:axPos val="b"/>
        <c:numFmt formatCode="General" sourceLinked="0"/>
        <c:majorTickMark val="out"/>
        <c:minorTickMark val="none"/>
        <c:tickLblPos val="nextTo"/>
        <c:txPr>
          <a:bodyPr rot="-1320000" vert="horz"/>
          <a:lstStyle/>
          <a:p>
            <a:pPr>
              <a:defRPr sz="1000" b="1"/>
            </a:pPr>
            <a:endParaRPr lang="en-US"/>
          </a:p>
        </c:txPr>
        <c:crossAx val="58709120"/>
        <c:crosses val="autoZero"/>
        <c:auto val="1"/>
        <c:lblAlgn val="ctr"/>
        <c:lblOffset val="100"/>
        <c:noMultiLvlLbl val="0"/>
      </c:catAx>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43"/>
    </mc:Choice>
    <mc:Fallback>
      <c:style val="43"/>
    </mc:Fallback>
  </mc:AlternateContent>
  <c:chart>
    <c:autoTitleDeleted val="1"/>
    <c:view3D>
      <c:rotX val="15"/>
      <c:rotY val="20"/>
      <c:rAngAx val="0"/>
      <c:perspective val="30"/>
    </c:view3D>
    <c:floor>
      <c:thickness val="0"/>
    </c:floor>
    <c:sideWall>
      <c:thickness val="0"/>
    </c:sideWall>
    <c:backWall>
      <c:thickness val="0"/>
    </c:backWall>
    <c:plotArea>
      <c:layout/>
      <c:bar3DChart>
        <c:barDir val="col"/>
        <c:grouping val="clustered"/>
        <c:varyColors val="0"/>
        <c:ser>
          <c:idx val="0"/>
          <c:order val="0"/>
          <c:tx>
            <c:strRef>
              <c:f>Sheet1!$B$1</c:f>
              <c:strCache>
                <c:ptCount val="1"/>
                <c:pt idx="0">
                  <c:v>RATING</c:v>
                </c:pt>
              </c:strCache>
            </c:strRef>
          </c:tx>
          <c:invertIfNegative val="0"/>
          <c:cat>
            <c:strRef>
              <c:f>Sheet1!$A$2:$A$7</c:f>
              <c:strCache>
                <c:ptCount val="6"/>
                <c:pt idx="0">
                  <c:v>Service Guarantee</c:v>
                </c:pt>
                <c:pt idx="1">
                  <c:v>Tenant Guarantee</c:v>
                </c:pt>
                <c:pt idx="2">
                  <c:v>Highly Rated</c:v>
                </c:pt>
                <c:pt idx="3">
                  <c:v>Low Fee</c:v>
                </c:pt>
                <c:pt idx="4">
                  <c:v>Never Will</c:v>
                </c:pt>
                <c:pt idx="5">
                  <c:v>Shorter Contract</c:v>
                </c:pt>
              </c:strCache>
            </c:strRef>
          </c:cat>
          <c:val>
            <c:numRef>
              <c:f>Sheet1!$B$2:$B$7</c:f>
              <c:numCache>
                <c:formatCode>0.00</c:formatCode>
                <c:ptCount val="6"/>
                <c:pt idx="0">
                  <c:v>4.25</c:v>
                </c:pt>
                <c:pt idx="1">
                  <c:v>4</c:v>
                </c:pt>
                <c:pt idx="2">
                  <c:v>3.7</c:v>
                </c:pt>
                <c:pt idx="3">
                  <c:v>3.65</c:v>
                </c:pt>
                <c:pt idx="4">
                  <c:v>3.5</c:v>
                </c:pt>
                <c:pt idx="5">
                  <c:v>3.35</c:v>
                </c:pt>
              </c:numCache>
            </c:numRef>
          </c:val>
        </c:ser>
        <c:dLbls>
          <c:showLegendKey val="0"/>
          <c:showVal val="0"/>
          <c:showCatName val="0"/>
          <c:showSerName val="0"/>
          <c:showPercent val="0"/>
          <c:showBubbleSize val="0"/>
        </c:dLbls>
        <c:gapWidth val="100"/>
        <c:shape val="box"/>
        <c:axId val="58743040"/>
        <c:axId val="58753024"/>
        <c:axId val="0"/>
      </c:bar3DChart>
      <c:catAx>
        <c:axId val="58743040"/>
        <c:scaling>
          <c:orientation val="minMax"/>
        </c:scaling>
        <c:delete val="0"/>
        <c:axPos val="b"/>
        <c:numFmt formatCode="General" sourceLinked="0"/>
        <c:majorTickMark val="out"/>
        <c:minorTickMark val="none"/>
        <c:tickLblPos val="nextTo"/>
        <c:txPr>
          <a:bodyPr/>
          <a:lstStyle/>
          <a:p>
            <a:pPr>
              <a:defRPr sz="1000" b="1"/>
            </a:pPr>
            <a:endParaRPr lang="en-US"/>
          </a:p>
        </c:txPr>
        <c:crossAx val="58753024"/>
        <c:crosses val="autoZero"/>
        <c:auto val="1"/>
        <c:lblAlgn val="ctr"/>
        <c:lblOffset val="100"/>
        <c:noMultiLvlLbl val="0"/>
      </c:catAx>
      <c:valAx>
        <c:axId val="58753024"/>
        <c:scaling>
          <c:orientation val="minMax"/>
          <c:max val="5"/>
        </c:scaling>
        <c:delete val="0"/>
        <c:axPos val="l"/>
        <c:majorGridlines/>
        <c:numFmt formatCode="0.0" sourceLinked="0"/>
        <c:majorTickMark val="out"/>
        <c:minorTickMark val="none"/>
        <c:tickLblPos val="nextTo"/>
        <c:txPr>
          <a:bodyPr/>
          <a:lstStyle/>
          <a:p>
            <a:pPr>
              <a:defRPr sz="1000"/>
            </a:pPr>
            <a:endParaRPr lang="en-US"/>
          </a:p>
        </c:txPr>
        <c:crossAx val="58743040"/>
        <c:crosses val="autoZero"/>
        <c:crossBetween val="between"/>
        <c:majorUnit val="1"/>
      </c:valAx>
    </c:plotArea>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00617283950617E-2"/>
          <c:y val="0.20326613363830001"/>
          <c:w val="0.95987654320987703"/>
          <c:h val="0.72170541385336096"/>
        </c:manualLayout>
      </c:layout>
      <c:barChart>
        <c:barDir val="col"/>
        <c:grouping val="stacked"/>
        <c:varyColors val="0"/>
        <c:ser>
          <c:idx val="0"/>
          <c:order val="0"/>
          <c:tx>
            <c:strRef>
              <c:f>Sheet1!$B$1</c:f>
              <c:strCache>
                <c:ptCount val="1"/>
                <c:pt idx="0">
                  <c:v># Doors</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Sheet1!$A$2:$A$10</c:f>
              <c:numCache>
                <c:formatCode>General</c:formatCode>
                <c:ptCount val="9"/>
                <c:pt idx="0">
                  <c:v>2012</c:v>
                </c:pt>
                <c:pt idx="1">
                  <c:v>2013</c:v>
                </c:pt>
                <c:pt idx="2">
                  <c:v>2014</c:v>
                </c:pt>
                <c:pt idx="3">
                  <c:v>2015</c:v>
                </c:pt>
                <c:pt idx="4">
                  <c:v>2016</c:v>
                </c:pt>
                <c:pt idx="5">
                  <c:v>2017</c:v>
                </c:pt>
                <c:pt idx="6">
                  <c:v>2018</c:v>
                </c:pt>
                <c:pt idx="7">
                  <c:v>2019</c:v>
                </c:pt>
                <c:pt idx="8">
                  <c:v>2020</c:v>
                </c:pt>
              </c:numCache>
            </c:numRef>
          </c:cat>
          <c:val>
            <c:numRef>
              <c:f>Sheet1!$B$2:$B$10</c:f>
              <c:numCache>
                <c:formatCode>_(* #,##0_);_(* \(#,##0\);_(* "-"??_);_(@_)</c:formatCode>
                <c:ptCount val="9"/>
                <c:pt idx="0">
                  <c:v>24</c:v>
                </c:pt>
                <c:pt idx="1">
                  <c:v>52</c:v>
                </c:pt>
                <c:pt idx="2">
                  <c:v>127</c:v>
                </c:pt>
                <c:pt idx="3">
                  <c:v>267</c:v>
                </c:pt>
                <c:pt idx="4">
                  <c:v>424</c:v>
                </c:pt>
                <c:pt idx="5">
                  <c:v>608</c:v>
                </c:pt>
                <c:pt idx="6">
                  <c:v>900</c:v>
                </c:pt>
                <c:pt idx="7">
                  <c:v>1400</c:v>
                </c:pt>
                <c:pt idx="8">
                  <c:v>2350</c:v>
                </c:pt>
              </c:numCache>
            </c:numRef>
          </c:val>
        </c:ser>
        <c:dLbls>
          <c:dLblPos val="ctr"/>
          <c:showLegendKey val="0"/>
          <c:showVal val="1"/>
          <c:showCatName val="0"/>
          <c:showSerName val="0"/>
          <c:showPercent val="0"/>
          <c:showBubbleSize val="0"/>
        </c:dLbls>
        <c:gapWidth val="62"/>
        <c:overlap val="100"/>
        <c:axId val="67041536"/>
        <c:axId val="67335296"/>
      </c:barChart>
      <c:catAx>
        <c:axId val="6704153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67335296"/>
        <c:crosses val="autoZero"/>
        <c:auto val="1"/>
        <c:lblAlgn val="ctr"/>
        <c:lblOffset val="100"/>
        <c:noMultiLvlLbl val="0"/>
      </c:catAx>
      <c:valAx>
        <c:axId val="67335296"/>
        <c:scaling>
          <c:orientation val="minMax"/>
        </c:scaling>
        <c:delete val="1"/>
        <c:axPos val="l"/>
        <c:numFmt formatCode="_(* #,##0_);_(* \(#,##0\);_(* &quot;-&quot;??_);_(@_)" sourceLinked="0"/>
        <c:majorTickMark val="none"/>
        <c:minorTickMark val="none"/>
        <c:tickLblPos val="nextTo"/>
        <c:crossAx val="67041536"/>
        <c:crosses val="autoZero"/>
        <c:crossBetween val="between"/>
      </c:valAx>
      <c:spPr>
        <a:noFill/>
        <a:ln w="6350">
          <a:solidFill>
            <a:schemeClr val="accent1">
              <a:shade val="95000"/>
              <a:satMod val="105000"/>
            </a:schemeClr>
          </a:solid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4">
  <a:schemeClr val="accent1"/>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0.09259</cdr:x>
      <cdr:y>0.35088</cdr:y>
    </cdr:from>
    <cdr:to>
      <cdr:x>0.37963</cdr:x>
      <cdr:y>0.43591</cdr:y>
    </cdr:to>
    <cdr:sp macro="" textlink="">
      <cdr:nvSpPr>
        <cdr:cNvPr id="2" name="TextBox 1"/>
        <cdr:cNvSpPr txBox="1"/>
      </cdr:nvSpPr>
      <cdr:spPr>
        <a:xfrm xmlns:a="http://schemas.openxmlformats.org/drawingml/2006/main">
          <a:off x="762000" y="1524000"/>
          <a:ext cx="2362200" cy="369332"/>
        </a:xfrm>
        <a:prstGeom xmlns:a="http://schemas.openxmlformats.org/drawingml/2006/main" prst="rect">
          <a:avLst/>
        </a:prstGeom>
        <a:noFill xmlns:a="http://schemas.openxmlformats.org/drawingml/2006/main"/>
        <a:ln xmlns:a="http://schemas.openxmlformats.org/drawingml/2006/main" w="12700">
          <a:solidFill>
            <a:schemeClr val="tx1"/>
          </a:solidFill>
        </a:l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dirty="0" smtClean="0"/>
            <a:t>Top 3 States</a:t>
          </a:r>
          <a:endParaRPr lang="en-US" dirty="0"/>
        </a:p>
      </cdr:txBody>
    </cdr:sp>
  </cdr:relSizeAnchor>
</c:userShapes>
</file>

<file path=ppt/drawings/drawing2.xml><?xml version="1.0" encoding="utf-8"?>
<c:userShapes xmlns:c="http://schemas.openxmlformats.org/drawingml/2006/chart">
  <cdr:relSizeAnchor xmlns:cdr="http://schemas.openxmlformats.org/drawingml/2006/chartDrawing">
    <cdr:from>
      <cdr:x>0.2963</cdr:x>
      <cdr:y>0.09381</cdr:y>
    </cdr:from>
    <cdr:to>
      <cdr:x>0.64227</cdr:x>
      <cdr:y>0.18467</cdr:y>
    </cdr:to>
    <cdr:sp macro="" textlink="">
      <cdr:nvSpPr>
        <cdr:cNvPr id="2" name="TextBox 1"/>
        <cdr:cNvSpPr txBox="1"/>
      </cdr:nvSpPr>
      <cdr:spPr>
        <a:xfrm xmlns:a="http://schemas.openxmlformats.org/drawingml/2006/main">
          <a:off x="2438399" y="503237"/>
          <a:ext cx="2847201" cy="48736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1800" b="1" dirty="0" smtClean="0"/>
            <a:t>DOORS UNDER MANAGEMENT</a:t>
          </a:r>
        </a:p>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06F08CD-F277-4B46-AFEE-28FAFA7E8719}" type="datetimeFigureOut">
              <a:rPr lang="en-US" smtClean="0"/>
              <a:t>9/18/2018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3C12EE3-9DB5-4359-978B-094F5A985F1F}" type="slidenum">
              <a:rPr lang="en-US" smtClean="0"/>
              <a:t>‹#›</a:t>
            </a:fld>
            <a:endParaRPr lang="en-US"/>
          </a:p>
        </p:txBody>
      </p:sp>
    </p:spTree>
    <p:extLst>
      <p:ext uri="{BB962C8B-B14F-4D97-AF65-F5344CB8AC3E}">
        <p14:creationId xmlns:p14="http://schemas.microsoft.com/office/powerpoint/2010/main" val="4112266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C12EE3-9DB5-4359-978B-094F5A985F1F}" type="slidenum">
              <a:rPr lang="en-US" smtClean="0"/>
              <a:t>3</a:t>
            </a:fld>
            <a:endParaRPr lang="en-US"/>
          </a:p>
        </p:txBody>
      </p:sp>
    </p:spTree>
    <p:extLst>
      <p:ext uri="{BB962C8B-B14F-4D97-AF65-F5344CB8AC3E}">
        <p14:creationId xmlns:p14="http://schemas.microsoft.com/office/powerpoint/2010/main" val="172485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C12EE3-9DB5-4359-978B-094F5A985F1F}" type="slidenum">
              <a:rPr lang="en-US" smtClean="0"/>
              <a:t>38</a:t>
            </a:fld>
            <a:endParaRPr lang="en-US"/>
          </a:p>
        </p:txBody>
      </p:sp>
    </p:spTree>
    <p:extLst>
      <p:ext uri="{BB962C8B-B14F-4D97-AF65-F5344CB8AC3E}">
        <p14:creationId xmlns:p14="http://schemas.microsoft.com/office/powerpoint/2010/main" val="1243738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0A63A21-54ED-4777-AF24-67648E342DA5}" type="datetimeFigureOut">
              <a:rPr lang="en-US" smtClean="0"/>
              <a:t>9/18/2018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1F364B-68EC-444A-9CC0-92EB0533ED2A}" type="slidenum">
              <a:rPr lang="en-US" smtClean="0"/>
              <a:t>‹#›</a:t>
            </a:fld>
            <a:endParaRPr lang="en-US"/>
          </a:p>
        </p:txBody>
      </p:sp>
    </p:spTree>
    <p:extLst>
      <p:ext uri="{BB962C8B-B14F-4D97-AF65-F5344CB8AC3E}">
        <p14:creationId xmlns:p14="http://schemas.microsoft.com/office/powerpoint/2010/main" val="788887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A63A21-54ED-4777-AF24-67648E342DA5}" type="datetimeFigureOut">
              <a:rPr lang="en-US" smtClean="0"/>
              <a:t>9/18/2018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1F364B-68EC-444A-9CC0-92EB0533ED2A}" type="slidenum">
              <a:rPr lang="en-US" smtClean="0"/>
              <a:t>‹#›</a:t>
            </a:fld>
            <a:endParaRPr lang="en-US"/>
          </a:p>
        </p:txBody>
      </p:sp>
    </p:spTree>
    <p:extLst>
      <p:ext uri="{BB962C8B-B14F-4D97-AF65-F5344CB8AC3E}">
        <p14:creationId xmlns:p14="http://schemas.microsoft.com/office/powerpoint/2010/main" val="662103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A63A21-54ED-4777-AF24-67648E342DA5}" type="datetimeFigureOut">
              <a:rPr lang="en-US" smtClean="0"/>
              <a:t>9/18/2018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1F364B-68EC-444A-9CC0-92EB0533ED2A}" type="slidenum">
              <a:rPr lang="en-US" smtClean="0"/>
              <a:t>‹#›</a:t>
            </a:fld>
            <a:endParaRPr lang="en-US"/>
          </a:p>
        </p:txBody>
      </p:sp>
    </p:spTree>
    <p:extLst>
      <p:ext uri="{BB962C8B-B14F-4D97-AF65-F5344CB8AC3E}">
        <p14:creationId xmlns:p14="http://schemas.microsoft.com/office/powerpoint/2010/main" val="4202988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A63A21-54ED-4777-AF24-67648E342DA5}" type="datetimeFigureOut">
              <a:rPr lang="en-US" smtClean="0"/>
              <a:t>9/18/2018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1F364B-68EC-444A-9CC0-92EB0533ED2A}" type="slidenum">
              <a:rPr lang="en-US" smtClean="0"/>
              <a:t>‹#›</a:t>
            </a:fld>
            <a:endParaRPr lang="en-US"/>
          </a:p>
        </p:txBody>
      </p:sp>
    </p:spTree>
    <p:extLst>
      <p:ext uri="{BB962C8B-B14F-4D97-AF65-F5344CB8AC3E}">
        <p14:creationId xmlns:p14="http://schemas.microsoft.com/office/powerpoint/2010/main" val="3877215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A63A21-54ED-4777-AF24-67648E342DA5}" type="datetimeFigureOut">
              <a:rPr lang="en-US" smtClean="0"/>
              <a:t>9/18/2018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1F364B-68EC-444A-9CC0-92EB0533ED2A}" type="slidenum">
              <a:rPr lang="en-US" smtClean="0"/>
              <a:t>‹#›</a:t>
            </a:fld>
            <a:endParaRPr lang="en-US"/>
          </a:p>
        </p:txBody>
      </p:sp>
    </p:spTree>
    <p:extLst>
      <p:ext uri="{BB962C8B-B14F-4D97-AF65-F5344CB8AC3E}">
        <p14:creationId xmlns:p14="http://schemas.microsoft.com/office/powerpoint/2010/main" val="3396892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0A63A21-54ED-4777-AF24-67648E342DA5}" type="datetimeFigureOut">
              <a:rPr lang="en-US" smtClean="0"/>
              <a:t>9/18/2018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1F364B-68EC-444A-9CC0-92EB0533ED2A}" type="slidenum">
              <a:rPr lang="en-US" smtClean="0"/>
              <a:t>‹#›</a:t>
            </a:fld>
            <a:endParaRPr lang="en-US"/>
          </a:p>
        </p:txBody>
      </p:sp>
    </p:spTree>
    <p:extLst>
      <p:ext uri="{BB962C8B-B14F-4D97-AF65-F5344CB8AC3E}">
        <p14:creationId xmlns:p14="http://schemas.microsoft.com/office/powerpoint/2010/main" val="2046548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0A63A21-54ED-4777-AF24-67648E342DA5}" type="datetimeFigureOut">
              <a:rPr lang="en-US" smtClean="0"/>
              <a:t>9/18/2018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1F364B-68EC-444A-9CC0-92EB0533ED2A}" type="slidenum">
              <a:rPr lang="en-US" smtClean="0"/>
              <a:t>‹#›</a:t>
            </a:fld>
            <a:endParaRPr lang="en-US"/>
          </a:p>
        </p:txBody>
      </p:sp>
    </p:spTree>
    <p:extLst>
      <p:ext uri="{BB962C8B-B14F-4D97-AF65-F5344CB8AC3E}">
        <p14:creationId xmlns:p14="http://schemas.microsoft.com/office/powerpoint/2010/main" val="2047773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0A63A21-54ED-4777-AF24-67648E342DA5}" type="datetimeFigureOut">
              <a:rPr lang="en-US" smtClean="0"/>
              <a:t>9/18/2018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1F364B-68EC-444A-9CC0-92EB0533ED2A}" type="slidenum">
              <a:rPr lang="en-US" smtClean="0"/>
              <a:t>‹#›</a:t>
            </a:fld>
            <a:endParaRPr lang="en-US"/>
          </a:p>
        </p:txBody>
      </p:sp>
    </p:spTree>
    <p:extLst>
      <p:ext uri="{BB962C8B-B14F-4D97-AF65-F5344CB8AC3E}">
        <p14:creationId xmlns:p14="http://schemas.microsoft.com/office/powerpoint/2010/main" val="1363753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A63A21-54ED-4777-AF24-67648E342DA5}" type="datetimeFigureOut">
              <a:rPr lang="en-US" smtClean="0"/>
              <a:t>9/18/2018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1F364B-68EC-444A-9CC0-92EB0533ED2A}" type="slidenum">
              <a:rPr lang="en-US" smtClean="0"/>
              <a:t>‹#›</a:t>
            </a:fld>
            <a:endParaRPr lang="en-US"/>
          </a:p>
        </p:txBody>
      </p:sp>
    </p:spTree>
    <p:extLst>
      <p:ext uri="{BB962C8B-B14F-4D97-AF65-F5344CB8AC3E}">
        <p14:creationId xmlns:p14="http://schemas.microsoft.com/office/powerpoint/2010/main" val="421618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A63A21-54ED-4777-AF24-67648E342DA5}" type="datetimeFigureOut">
              <a:rPr lang="en-US" smtClean="0"/>
              <a:t>9/18/2018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1F364B-68EC-444A-9CC0-92EB0533ED2A}" type="slidenum">
              <a:rPr lang="en-US" smtClean="0"/>
              <a:t>‹#›</a:t>
            </a:fld>
            <a:endParaRPr lang="en-US"/>
          </a:p>
        </p:txBody>
      </p:sp>
    </p:spTree>
    <p:extLst>
      <p:ext uri="{BB962C8B-B14F-4D97-AF65-F5344CB8AC3E}">
        <p14:creationId xmlns:p14="http://schemas.microsoft.com/office/powerpoint/2010/main" val="964423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A63A21-54ED-4777-AF24-67648E342DA5}" type="datetimeFigureOut">
              <a:rPr lang="en-US" smtClean="0"/>
              <a:t>9/18/2018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1F364B-68EC-444A-9CC0-92EB0533ED2A}" type="slidenum">
              <a:rPr lang="en-US" smtClean="0"/>
              <a:t>‹#›</a:t>
            </a:fld>
            <a:endParaRPr lang="en-US"/>
          </a:p>
        </p:txBody>
      </p:sp>
    </p:spTree>
    <p:extLst>
      <p:ext uri="{BB962C8B-B14F-4D97-AF65-F5344CB8AC3E}">
        <p14:creationId xmlns:p14="http://schemas.microsoft.com/office/powerpoint/2010/main" val="233031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0A63A21-54ED-4777-AF24-67648E342DA5}" type="datetimeFigureOut">
              <a:rPr lang="en-US" smtClean="0"/>
              <a:t>9/18/2018</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51F364B-68EC-444A-9CC0-92EB0533ED2A}" type="slidenum">
              <a:rPr lang="en-US" smtClean="0"/>
              <a:t>‹#›</a:t>
            </a:fld>
            <a:endParaRPr lang="en-US"/>
          </a:p>
        </p:txBody>
      </p:sp>
    </p:spTree>
    <p:extLst>
      <p:ext uri="{BB962C8B-B14F-4D97-AF65-F5344CB8AC3E}">
        <p14:creationId xmlns:p14="http://schemas.microsoft.com/office/powerpoint/2010/main" val="5586224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0.jpg"/></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chart" Target="../charts/chart3.xml"/></Relationships>
</file>

<file path=ppt/slides/_rels/slide1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chart" Target="../charts/chart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26.jpeg"/></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30.jpeg"/><Relationship Id="rId4" Type="http://schemas.openxmlformats.org/officeDocument/2006/relationships/image" Target="../media/image29.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2.png"/><Relationship Id="rId7" Type="http://schemas.openxmlformats.org/officeDocument/2006/relationships/image" Target="../media/image35.jpe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34.tiff"/><Relationship Id="rId4" Type="http://schemas.openxmlformats.org/officeDocument/2006/relationships/image" Target="../media/image33.jpeg"/></Relationships>
</file>

<file path=ppt/slides/_rels/slide5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8" Type="http://schemas.openxmlformats.org/officeDocument/2006/relationships/image" Target="../media/image45.tif"/><Relationship Id="rId3" Type="http://schemas.openxmlformats.org/officeDocument/2006/relationships/image" Target="../media/image28.jpeg"/><Relationship Id="rId7" Type="http://schemas.openxmlformats.org/officeDocument/2006/relationships/image" Target="../media/image44.png"/><Relationship Id="rId12"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43.emf"/><Relationship Id="rId11" Type="http://schemas.openxmlformats.org/officeDocument/2006/relationships/image" Target="../media/image48.jpeg"/><Relationship Id="rId5" Type="http://schemas.openxmlformats.org/officeDocument/2006/relationships/image" Target="../media/image42.emf"/><Relationship Id="rId10" Type="http://schemas.openxmlformats.org/officeDocument/2006/relationships/image" Target="../media/image47.jpeg"/><Relationship Id="rId4" Type="http://schemas.openxmlformats.org/officeDocument/2006/relationships/image" Target="../media/image41.jpeg"/><Relationship Id="rId9" Type="http://schemas.openxmlformats.org/officeDocument/2006/relationships/image" Target="../media/image46.jpe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hyperlink" Target="https://youtu.be/46s8P_BWNcU" TargetMode="External"/><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0.jpeg"/></Relationships>
</file>

<file path=ppt/slides/_rels/slide6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referRelativeResize="0">
            <a:picLocks/>
          </p:cNvPicPr>
          <p:nvPr/>
        </p:nvPicPr>
        <p:blipFill rotWithShape="1">
          <a:blip r:embed="rId2" cstate="print">
            <a:extLst>
              <a:ext uri="{28A0092B-C50C-407E-A947-70E740481C1C}">
                <a14:useLocalDpi xmlns:a14="http://schemas.microsoft.com/office/drawing/2010/main" val="0"/>
              </a:ext>
            </a:extLst>
          </a:blip>
          <a:srcRect b="9638"/>
          <a:stretch/>
        </p:blipFill>
        <p:spPr>
          <a:xfrm>
            <a:off x="-5509" y="0"/>
            <a:ext cx="9155019" cy="5143500"/>
          </a:xfrm>
          <a:prstGeom prst="rect">
            <a:avLst/>
          </a:prstGeom>
        </p:spPr>
      </p:pic>
      <p:sp>
        <p:nvSpPr>
          <p:cNvPr id="5" name="Round Diagonal Corner Rectangle 4"/>
          <p:cNvSpPr/>
          <p:nvPr/>
        </p:nvSpPr>
        <p:spPr>
          <a:xfrm>
            <a:off x="341160" y="393513"/>
            <a:ext cx="8536517" cy="4229100"/>
          </a:xfrm>
          <a:prstGeom prst="round2DiagRect">
            <a:avLst/>
          </a:prstGeom>
          <a:solidFill>
            <a:schemeClr val="bg1">
              <a:lumMod val="95000"/>
              <a:alpha val="96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7418" y="742950"/>
            <a:ext cx="9144000" cy="1200329"/>
          </a:xfrm>
          <a:prstGeom prst="rect">
            <a:avLst/>
          </a:prstGeom>
          <a:noFill/>
        </p:spPr>
        <p:txBody>
          <a:bodyPr wrap="square" rtlCol="0">
            <a:spAutoFit/>
          </a:bodyPr>
          <a:lstStyle/>
          <a:p>
            <a:pPr algn="ctr"/>
            <a:r>
              <a:rPr lang="en-US" sz="7200" spc="600" dirty="0" smtClean="0">
                <a:latin typeface="Britannic Bold" panose="020B0903060703020204" pitchFamily="34" charset="0"/>
              </a:rPr>
              <a:t>WELCOME</a:t>
            </a:r>
            <a:endParaRPr lang="en-US" sz="6600" spc="600" dirty="0">
              <a:latin typeface="Britannic Bold" panose="020B0903060703020204" pitchFamily="34" charset="0"/>
            </a:endParaRPr>
          </a:p>
        </p:txBody>
      </p:sp>
      <p:sp>
        <p:nvSpPr>
          <p:cNvPr id="7" name="TextBox 6"/>
          <p:cNvSpPr txBox="1"/>
          <p:nvPr/>
        </p:nvSpPr>
        <p:spPr>
          <a:xfrm>
            <a:off x="40174" y="2192000"/>
            <a:ext cx="9149509" cy="1446550"/>
          </a:xfrm>
          <a:prstGeom prst="rect">
            <a:avLst/>
          </a:prstGeom>
          <a:noFill/>
        </p:spPr>
        <p:txBody>
          <a:bodyPr wrap="square" rtlCol="0">
            <a:spAutoFit/>
          </a:bodyPr>
          <a:lstStyle/>
          <a:p>
            <a:pPr algn="ctr"/>
            <a:r>
              <a:rPr lang="en-US" sz="4400" spc="300" dirty="0" smtClean="0">
                <a:latin typeface="Chaparral Pro" pitchFamily="18" charset="0"/>
              </a:rPr>
              <a:t>30</a:t>
            </a:r>
            <a:r>
              <a:rPr lang="en-US" sz="4400" spc="300" baseline="30000" dirty="0" smtClean="0">
                <a:latin typeface="Chaparral Pro" pitchFamily="18" charset="0"/>
              </a:rPr>
              <a:t>th</a:t>
            </a:r>
            <a:r>
              <a:rPr lang="en-US" sz="4400" spc="300" dirty="0" smtClean="0">
                <a:latin typeface="Chaparral Pro" pitchFamily="18" charset="0"/>
              </a:rPr>
              <a:t> Annual </a:t>
            </a:r>
          </a:p>
          <a:p>
            <a:pPr algn="ctr"/>
            <a:r>
              <a:rPr lang="en-US" sz="4400" spc="300" dirty="0" smtClean="0">
                <a:latin typeface="Chaparral Pro" pitchFamily="18" charset="0"/>
              </a:rPr>
              <a:t>Convention &amp; Trade Show</a:t>
            </a:r>
            <a:endParaRPr lang="en-US" sz="4400" spc="300" dirty="0">
              <a:latin typeface="Chaparral Pro" pitchFamily="18" charset="0"/>
            </a:endParaRPr>
          </a:p>
        </p:txBody>
      </p:sp>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3943350"/>
            <a:ext cx="1907822"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8933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mbeale\Desktop\2powerpoint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971550"/>
            <a:ext cx="5410200" cy="2686050"/>
          </a:xfrm>
          <a:prstGeom prst="rect">
            <a:avLst/>
          </a:prstGeom>
        </p:spPr>
      </p:pic>
      <p:sp>
        <p:nvSpPr>
          <p:cNvPr id="7" name="Content Placeholder 2"/>
          <p:cNvSpPr txBox="1">
            <a:spLocks/>
          </p:cNvSpPr>
          <p:nvPr/>
        </p:nvSpPr>
        <p:spPr>
          <a:xfrm>
            <a:off x="1066800" y="3793133"/>
            <a:ext cx="6934200" cy="108585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400" b="1" dirty="0" smtClean="0">
                <a:solidFill>
                  <a:schemeClr val="tx1"/>
                </a:solidFill>
              </a:rPr>
              <a:t>“</a:t>
            </a:r>
            <a:r>
              <a:rPr lang="en-US" sz="2400" b="1" dirty="0" smtClean="0">
                <a:solidFill>
                  <a:srgbClr val="C00000"/>
                </a:solidFill>
              </a:rPr>
              <a:t>PROFIT</a:t>
            </a:r>
            <a:r>
              <a:rPr lang="en-US" sz="2400" b="1" dirty="0" smtClean="0">
                <a:solidFill>
                  <a:schemeClr val="tx1"/>
                </a:solidFill>
              </a:rPr>
              <a:t> IS THE PAYMENT YOU GET WHEN </a:t>
            </a:r>
            <a:br>
              <a:rPr lang="en-US" sz="2400" b="1" dirty="0" smtClean="0">
                <a:solidFill>
                  <a:schemeClr val="tx1"/>
                </a:solidFill>
              </a:rPr>
            </a:br>
            <a:r>
              <a:rPr lang="en-US" sz="2400" b="1" dirty="0" smtClean="0">
                <a:solidFill>
                  <a:schemeClr val="tx1"/>
                </a:solidFill>
              </a:rPr>
              <a:t>YOU TAKE ADVANTAGE OF </a:t>
            </a:r>
            <a:r>
              <a:rPr lang="en-US" sz="2400" b="1" dirty="0" smtClean="0">
                <a:solidFill>
                  <a:srgbClr val="C00000"/>
                </a:solidFill>
              </a:rPr>
              <a:t>CHANGE</a:t>
            </a:r>
            <a:r>
              <a:rPr lang="en-US" sz="2400" b="1" dirty="0" smtClean="0">
                <a:solidFill>
                  <a:schemeClr val="tx1"/>
                </a:solidFill>
              </a:rPr>
              <a:t>.” </a:t>
            </a:r>
          </a:p>
          <a:p>
            <a:pPr>
              <a:spcBef>
                <a:spcPts val="0"/>
              </a:spcBef>
            </a:pPr>
            <a:r>
              <a:rPr lang="en-US" sz="1400" b="1" dirty="0" smtClean="0">
                <a:solidFill>
                  <a:schemeClr val="tx1"/>
                </a:solidFill>
              </a:rPr>
              <a:t>Joseph </a:t>
            </a:r>
            <a:r>
              <a:rPr lang="en-US" sz="1400" b="1" dirty="0" smtClean="0">
                <a:solidFill>
                  <a:schemeClr val="tx1"/>
                </a:solidFill>
              </a:rPr>
              <a:t>Schumpeter, Economist, popularized the term “creative destruction”</a:t>
            </a:r>
            <a:endParaRPr lang="en-US" sz="1400" b="1" dirty="0">
              <a:solidFill>
                <a:schemeClr val="tx1"/>
              </a:solidFill>
            </a:endParaRPr>
          </a:p>
        </p:txBody>
      </p:sp>
      <p:sp>
        <p:nvSpPr>
          <p:cNvPr id="8" name="TextBox 7"/>
          <p:cNvSpPr txBox="1"/>
          <p:nvPr/>
        </p:nvSpPr>
        <p:spPr>
          <a:xfrm>
            <a:off x="482989" y="285750"/>
            <a:ext cx="4934877" cy="523220"/>
          </a:xfrm>
          <a:prstGeom prst="rect">
            <a:avLst/>
          </a:prstGeom>
          <a:noFill/>
          <a:ln w="12700">
            <a:solidFill>
              <a:schemeClr val="tx1"/>
            </a:solidFill>
          </a:ln>
        </p:spPr>
        <p:txBody>
          <a:bodyPr wrap="none" rtlCol="0">
            <a:spAutoFit/>
          </a:bodyPr>
          <a:lstStyle/>
          <a:p>
            <a:r>
              <a:rPr lang="en-US" sz="2800" b="1" dirty="0" smtClean="0">
                <a:effectLst>
                  <a:outerShdw blurRad="38100" dist="38100" dir="2700000" algn="tl">
                    <a:srgbClr val="000000">
                      <a:alpha val="43137"/>
                    </a:srgbClr>
                  </a:outerShdw>
                </a:effectLst>
                <a:latin typeface="+mj-lt"/>
              </a:rPr>
              <a:t>PIVOT &amp; PROFIT FROM CHANGE</a:t>
            </a:r>
            <a:endParaRPr lang="en-US" sz="2800" dirty="0">
              <a:effectLst>
                <a:outerShdw blurRad="38100" dist="38100" dir="2700000" algn="tl">
                  <a:srgbClr val="000000">
                    <a:alpha val="43137"/>
                  </a:srgbClr>
                </a:outerShdw>
              </a:effectLst>
              <a:latin typeface="+mj-lt"/>
            </a:endParaRPr>
          </a:p>
        </p:txBody>
      </p:sp>
      <p:pic>
        <p:nvPicPr>
          <p:cNvPr id="1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96832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mbeale\Desktop\2powerpoint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1200150"/>
            <a:ext cx="6902824" cy="3200400"/>
          </a:xfrm>
          <a:prstGeom prst="rect">
            <a:avLst/>
          </a:prstGeom>
        </p:spPr>
      </p:pic>
      <p:sp>
        <p:nvSpPr>
          <p:cNvPr id="7" name="TextBox 6"/>
          <p:cNvSpPr txBox="1"/>
          <p:nvPr/>
        </p:nvSpPr>
        <p:spPr>
          <a:xfrm>
            <a:off x="482989" y="361950"/>
            <a:ext cx="6294928" cy="523220"/>
          </a:xfrm>
          <a:prstGeom prst="rect">
            <a:avLst/>
          </a:prstGeom>
          <a:noFill/>
          <a:ln w="12700">
            <a:solidFill>
              <a:schemeClr val="tx1"/>
            </a:solidFill>
          </a:ln>
        </p:spPr>
        <p:txBody>
          <a:bodyPr wrap="none" rtlCol="0">
            <a:spAutoFit/>
          </a:bodyPr>
          <a:lstStyle/>
          <a:p>
            <a:r>
              <a:rPr lang="en-US" sz="2800" b="1" dirty="0" smtClean="0">
                <a:effectLst>
                  <a:outerShdw blurRad="38100" dist="38100" dir="2700000" algn="tl">
                    <a:srgbClr val="000000">
                      <a:alpha val="43137"/>
                    </a:srgbClr>
                  </a:outerShdw>
                </a:effectLst>
                <a:latin typeface="+mj-lt"/>
              </a:rPr>
              <a:t>WE THRIVE IN ANY REAL ESTATE MARKET</a:t>
            </a:r>
            <a:endParaRPr lang="en-US" sz="2800" dirty="0">
              <a:effectLst>
                <a:outerShdw blurRad="38100" dist="38100" dir="2700000" algn="tl">
                  <a:srgbClr val="000000">
                    <a:alpha val="43137"/>
                  </a:srgbClr>
                </a:outerShdw>
              </a:effectLst>
              <a:latin typeface="+mj-lt"/>
            </a:endParaRPr>
          </a:p>
        </p:txBody>
      </p:sp>
      <p:pic>
        <p:nvPicPr>
          <p:cNvPr id="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51974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mbeale\Desktop\2powerpoint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457200" y="1085850"/>
            <a:ext cx="8382000" cy="3657600"/>
          </a:xfrm>
          <a:prstGeom prst="rect">
            <a:avLst/>
          </a:prstGeom>
        </p:spPr>
        <p:txBody>
          <a:bodyPr vert="horz" lIns="91440" tIns="45720" rIns="91440" bIns="45720" rtlCol="0">
            <a:normAutofit fontScale="775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514350" indent="-514350" algn="l">
              <a:spcBef>
                <a:spcPts val="2100"/>
              </a:spcBef>
              <a:buFont typeface="+mj-lt"/>
              <a:buAutoNum type="arabicPeriod"/>
            </a:pPr>
            <a:r>
              <a:rPr lang="en-US" sz="2800" b="1" dirty="0" smtClean="0">
                <a:solidFill>
                  <a:schemeClr val="tx1"/>
                </a:solidFill>
              </a:rPr>
              <a:t>What we do will not go away any time </a:t>
            </a:r>
            <a:r>
              <a:rPr lang="en-US" sz="2800" b="1" dirty="0" smtClean="0">
                <a:solidFill>
                  <a:srgbClr val="C00000"/>
                </a:solidFill>
              </a:rPr>
              <a:t>soon</a:t>
            </a:r>
            <a:r>
              <a:rPr lang="en-US" sz="2800" b="1" dirty="0" smtClean="0"/>
              <a:t>.</a:t>
            </a:r>
          </a:p>
          <a:p>
            <a:pPr marL="514350" indent="-514350" algn="l">
              <a:spcBef>
                <a:spcPts val="2100"/>
              </a:spcBef>
              <a:buFont typeface="+mj-lt"/>
              <a:buAutoNum type="arabicPeriod"/>
            </a:pPr>
            <a:r>
              <a:rPr lang="en-US" sz="2800" b="1" dirty="0" smtClean="0">
                <a:solidFill>
                  <a:schemeClr val="tx1"/>
                </a:solidFill>
              </a:rPr>
              <a:t>More</a:t>
            </a:r>
            <a:r>
              <a:rPr lang="en-US" sz="2800" b="1" dirty="0" smtClean="0"/>
              <a:t> </a:t>
            </a:r>
            <a:r>
              <a:rPr lang="en-US" sz="2800" b="1" dirty="0" smtClean="0">
                <a:solidFill>
                  <a:srgbClr val="C00000"/>
                </a:solidFill>
              </a:rPr>
              <a:t>SMIPOs </a:t>
            </a:r>
            <a:r>
              <a:rPr lang="en-US" sz="2800" b="1" dirty="0" smtClean="0">
                <a:solidFill>
                  <a:schemeClr val="tx1"/>
                </a:solidFill>
              </a:rPr>
              <a:t>are using us because they see our value.</a:t>
            </a:r>
          </a:p>
          <a:p>
            <a:pPr marL="514350" indent="-514350" algn="l">
              <a:spcBef>
                <a:spcPts val="2100"/>
              </a:spcBef>
              <a:buFont typeface="+mj-lt"/>
              <a:buAutoNum type="arabicPeriod"/>
            </a:pPr>
            <a:r>
              <a:rPr lang="en-US" sz="2800" b="1" dirty="0" smtClean="0">
                <a:solidFill>
                  <a:schemeClr val="tx1"/>
                </a:solidFill>
              </a:rPr>
              <a:t>We can provide </a:t>
            </a:r>
            <a:r>
              <a:rPr lang="en-US" sz="2800" b="1" dirty="0" smtClean="0">
                <a:solidFill>
                  <a:srgbClr val="C00000"/>
                </a:solidFill>
              </a:rPr>
              <a:t>income</a:t>
            </a:r>
            <a:r>
              <a:rPr lang="en-US" sz="2800" b="1" dirty="0" smtClean="0"/>
              <a:t> </a:t>
            </a:r>
            <a:r>
              <a:rPr lang="en-US" sz="2800" b="1" dirty="0" smtClean="0">
                <a:solidFill>
                  <a:schemeClr val="tx1"/>
                </a:solidFill>
              </a:rPr>
              <a:t>and</a:t>
            </a:r>
            <a:r>
              <a:rPr lang="en-US" sz="2800" b="1" dirty="0" smtClean="0"/>
              <a:t> </a:t>
            </a:r>
            <a:r>
              <a:rPr lang="en-US" sz="2800" b="1" dirty="0" smtClean="0">
                <a:solidFill>
                  <a:srgbClr val="C00000"/>
                </a:solidFill>
              </a:rPr>
              <a:t>leads</a:t>
            </a:r>
            <a:r>
              <a:rPr lang="en-US" sz="2800" b="1" dirty="0" smtClean="0"/>
              <a:t> </a:t>
            </a:r>
            <a:r>
              <a:rPr lang="en-US" sz="2800" b="1" dirty="0" smtClean="0">
                <a:solidFill>
                  <a:schemeClr val="tx1"/>
                </a:solidFill>
              </a:rPr>
              <a:t>to real estate agents.</a:t>
            </a:r>
          </a:p>
          <a:p>
            <a:pPr marL="514350" indent="-514350" algn="l">
              <a:spcBef>
                <a:spcPts val="2100"/>
              </a:spcBef>
              <a:buFont typeface="+mj-lt"/>
              <a:buAutoNum type="arabicPeriod"/>
            </a:pPr>
            <a:r>
              <a:rPr lang="en-US" sz="2800" b="1" dirty="0" smtClean="0">
                <a:solidFill>
                  <a:schemeClr val="tx1"/>
                </a:solidFill>
              </a:rPr>
              <a:t>The demographic, legal and income </a:t>
            </a:r>
            <a:r>
              <a:rPr lang="en-US" sz="2800" b="1" dirty="0" smtClean="0">
                <a:solidFill>
                  <a:srgbClr val="C00000"/>
                </a:solidFill>
              </a:rPr>
              <a:t>trends</a:t>
            </a:r>
            <a:r>
              <a:rPr lang="en-US" sz="2800" b="1" dirty="0" smtClean="0"/>
              <a:t> </a:t>
            </a:r>
            <a:r>
              <a:rPr lang="en-US" sz="2800" b="1" dirty="0" smtClean="0">
                <a:solidFill>
                  <a:schemeClr val="tx1"/>
                </a:solidFill>
              </a:rPr>
              <a:t>favor us.</a:t>
            </a:r>
          </a:p>
          <a:p>
            <a:pPr marL="514350" indent="-514350" algn="l">
              <a:spcBef>
                <a:spcPts val="2100"/>
              </a:spcBef>
              <a:buFont typeface="+mj-lt"/>
              <a:buAutoNum type="arabicPeriod"/>
            </a:pPr>
            <a:r>
              <a:rPr lang="en-US" sz="2800" b="1" dirty="0" smtClean="0">
                <a:solidFill>
                  <a:schemeClr val="tx1"/>
                </a:solidFill>
              </a:rPr>
              <a:t>We look forward to real estate </a:t>
            </a:r>
            <a:r>
              <a:rPr lang="en-US" sz="2800" b="1" dirty="0" smtClean="0">
                <a:solidFill>
                  <a:srgbClr val="C00000"/>
                </a:solidFill>
              </a:rPr>
              <a:t>recessions</a:t>
            </a:r>
            <a:r>
              <a:rPr lang="en-US" sz="2800" b="1" dirty="0" smtClean="0"/>
              <a:t> </a:t>
            </a:r>
            <a:br>
              <a:rPr lang="en-US" sz="2800" b="1" dirty="0" smtClean="0"/>
            </a:br>
            <a:r>
              <a:rPr lang="en-US" sz="2800" b="1" dirty="0" smtClean="0">
                <a:solidFill>
                  <a:schemeClr val="tx1"/>
                </a:solidFill>
              </a:rPr>
              <a:t>(it’s our time to </a:t>
            </a:r>
            <a:r>
              <a:rPr lang="en-US" sz="2800" b="1" dirty="0" smtClean="0">
                <a:solidFill>
                  <a:srgbClr val="C00000"/>
                </a:solidFill>
              </a:rPr>
              <a:t>shine</a:t>
            </a:r>
            <a:r>
              <a:rPr lang="en-US" sz="2800" b="1" dirty="0" smtClean="0"/>
              <a:t>).</a:t>
            </a:r>
          </a:p>
          <a:p>
            <a:pPr marL="514350" indent="-514350" algn="l">
              <a:spcBef>
                <a:spcPts val="2100"/>
              </a:spcBef>
              <a:buFont typeface="+mj-lt"/>
              <a:buAutoNum type="arabicPeriod"/>
            </a:pPr>
            <a:r>
              <a:rPr lang="en-US" sz="2800" b="1" dirty="0" smtClean="0">
                <a:solidFill>
                  <a:schemeClr val="tx1"/>
                </a:solidFill>
              </a:rPr>
              <a:t>We will shape the real estate </a:t>
            </a:r>
            <a:r>
              <a:rPr lang="en-US" sz="2800" b="1" dirty="0" smtClean="0">
                <a:solidFill>
                  <a:srgbClr val="C00000"/>
                </a:solidFill>
              </a:rPr>
              <a:t>future </a:t>
            </a:r>
            <a:br>
              <a:rPr lang="en-US" sz="2800" b="1" dirty="0" smtClean="0">
                <a:solidFill>
                  <a:srgbClr val="C00000"/>
                </a:solidFill>
              </a:rPr>
            </a:br>
            <a:r>
              <a:rPr lang="en-US" sz="2800" b="1" dirty="0" smtClean="0">
                <a:solidFill>
                  <a:schemeClr val="tx1"/>
                </a:solidFill>
              </a:rPr>
              <a:t>(one </a:t>
            </a:r>
            <a:r>
              <a:rPr lang="en-US" sz="2800" b="1" dirty="0" smtClean="0">
                <a:solidFill>
                  <a:srgbClr val="C00000"/>
                </a:solidFill>
              </a:rPr>
              <a:t>door </a:t>
            </a:r>
            <a:r>
              <a:rPr lang="en-US" sz="2800" b="1" dirty="0" smtClean="0">
                <a:solidFill>
                  <a:schemeClr val="tx1"/>
                </a:solidFill>
              </a:rPr>
              <a:t>at a time).</a:t>
            </a:r>
          </a:p>
          <a:p>
            <a:endParaRPr lang="en-US" dirty="0" smtClean="0"/>
          </a:p>
          <a:p>
            <a:endParaRPr lang="en-US" dirty="0"/>
          </a:p>
        </p:txBody>
      </p:sp>
      <p:sp>
        <p:nvSpPr>
          <p:cNvPr id="7" name="TextBox 6"/>
          <p:cNvSpPr txBox="1"/>
          <p:nvPr/>
        </p:nvSpPr>
        <p:spPr>
          <a:xfrm>
            <a:off x="482989" y="285750"/>
            <a:ext cx="6567888" cy="523220"/>
          </a:xfrm>
          <a:prstGeom prst="rect">
            <a:avLst/>
          </a:prstGeom>
          <a:noFill/>
          <a:ln w="12700">
            <a:solidFill>
              <a:schemeClr val="tx1"/>
            </a:solidFill>
          </a:ln>
        </p:spPr>
        <p:txBody>
          <a:bodyPr wrap="none" rtlCol="0">
            <a:spAutoFit/>
          </a:bodyPr>
          <a:lstStyle/>
          <a:p>
            <a:r>
              <a:rPr lang="en-US" sz="2800" b="1" dirty="0" smtClean="0">
                <a:effectLst>
                  <a:outerShdw blurRad="38100" dist="38100" dir="2700000" algn="tl">
                    <a:srgbClr val="000000">
                      <a:alpha val="43137"/>
                    </a:srgbClr>
                  </a:outerShdw>
                </a:effectLst>
                <a:latin typeface="+mj-lt"/>
              </a:rPr>
              <a:t>WHY WE’LL RULE THE REAL ESTATE WORLD</a:t>
            </a:r>
            <a:endParaRPr lang="en-US" sz="2800" dirty="0">
              <a:effectLst>
                <a:outerShdw blurRad="38100" dist="38100" dir="2700000" algn="tl">
                  <a:srgbClr val="000000">
                    <a:alpha val="43137"/>
                  </a:srgbClr>
                </a:outerShdw>
              </a:effectLst>
              <a:latin typeface="+mj-lt"/>
            </a:endParaRPr>
          </a:p>
        </p:txBody>
      </p:sp>
      <p:pic>
        <p:nvPicPr>
          <p:cNvPr id="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19520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C:\Users\mbeale\Desktop\2powerpoint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782" y="1200150"/>
            <a:ext cx="4062819" cy="26289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5544" y="1200150"/>
            <a:ext cx="4017456" cy="2616476"/>
          </a:xfrm>
          <a:prstGeom prst="rect">
            <a:avLst/>
          </a:prstGeom>
        </p:spPr>
      </p:pic>
      <p:sp>
        <p:nvSpPr>
          <p:cNvPr id="8" name="TextBox 7"/>
          <p:cNvSpPr txBox="1"/>
          <p:nvPr/>
        </p:nvSpPr>
        <p:spPr>
          <a:xfrm>
            <a:off x="381000" y="3867150"/>
            <a:ext cx="4038601" cy="369332"/>
          </a:xfrm>
          <a:prstGeom prst="rect">
            <a:avLst/>
          </a:prstGeom>
          <a:noFill/>
          <a:ln w="19050">
            <a:solidFill>
              <a:schemeClr val="tx1"/>
            </a:solidFill>
          </a:ln>
        </p:spPr>
        <p:txBody>
          <a:bodyPr wrap="square" rtlCol="0">
            <a:spAutoFit/>
          </a:bodyPr>
          <a:lstStyle/>
          <a:p>
            <a:pPr algn="ctr"/>
            <a:r>
              <a:rPr lang="en-US" b="1" dirty="0" smtClean="0"/>
              <a:t>Big Commissions: All the </a:t>
            </a:r>
            <a:r>
              <a:rPr lang="en-US" b="1" dirty="0" smtClean="0">
                <a:solidFill>
                  <a:srgbClr val="C00000"/>
                </a:solidFill>
              </a:rPr>
              <a:t>Glory</a:t>
            </a:r>
            <a:endParaRPr lang="en-US" b="1" dirty="0">
              <a:solidFill>
                <a:srgbClr val="C00000"/>
              </a:solidFill>
            </a:endParaRPr>
          </a:p>
        </p:txBody>
      </p:sp>
      <p:sp>
        <p:nvSpPr>
          <p:cNvPr id="9" name="TextBox 8"/>
          <p:cNvSpPr txBox="1"/>
          <p:nvPr/>
        </p:nvSpPr>
        <p:spPr>
          <a:xfrm>
            <a:off x="4755484" y="3867150"/>
            <a:ext cx="4007517" cy="369332"/>
          </a:xfrm>
          <a:prstGeom prst="rect">
            <a:avLst/>
          </a:prstGeom>
          <a:noFill/>
          <a:ln w="19050">
            <a:solidFill>
              <a:schemeClr val="tx1"/>
            </a:solidFill>
          </a:ln>
        </p:spPr>
        <p:txBody>
          <a:bodyPr wrap="square" rtlCol="0">
            <a:spAutoFit/>
          </a:bodyPr>
          <a:lstStyle/>
          <a:p>
            <a:pPr algn="ctr"/>
            <a:r>
              <a:rPr lang="en-US" b="1" dirty="0" smtClean="0"/>
              <a:t>The 3 </a:t>
            </a:r>
            <a:r>
              <a:rPr lang="en-US" b="1" dirty="0" smtClean="0">
                <a:solidFill>
                  <a:srgbClr val="C00000"/>
                </a:solidFill>
              </a:rPr>
              <a:t>T</a:t>
            </a:r>
            <a:r>
              <a:rPr lang="en-US" b="1" dirty="0" smtClean="0"/>
              <a:t>’s: </a:t>
            </a:r>
            <a:r>
              <a:rPr lang="en-US" b="1" dirty="0" smtClean="0">
                <a:solidFill>
                  <a:srgbClr val="C00000"/>
                </a:solidFill>
              </a:rPr>
              <a:t>T</a:t>
            </a:r>
            <a:r>
              <a:rPr lang="en-US" b="1" dirty="0" smtClean="0"/>
              <a:t>oilets, </a:t>
            </a:r>
            <a:r>
              <a:rPr lang="en-US" b="1" dirty="0" smtClean="0">
                <a:solidFill>
                  <a:srgbClr val="C00000"/>
                </a:solidFill>
              </a:rPr>
              <a:t>T</a:t>
            </a:r>
            <a:r>
              <a:rPr lang="en-US" b="1" dirty="0" smtClean="0"/>
              <a:t>enants &amp; </a:t>
            </a:r>
            <a:r>
              <a:rPr lang="en-US" b="1" dirty="0" smtClean="0">
                <a:solidFill>
                  <a:srgbClr val="C00000"/>
                </a:solidFill>
              </a:rPr>
              <a:t>T</a:t>
            </a:r>
            <a:r>
              <a:rPr lang="en-US" b="1" dirty="0" smtClean="0"/>
              <a:t>roubles</a:t>
            </a:r>
            <a:endParaRPr lang="en-US" b="1" dirty="0"/>
          </a:p>
        </p:txBody>
      </p:sp>
      <p:sp>
        <p:nvSpPr>
          <p:cNvPr id="10" name="TextBox 9"/>
          <p:cNvSpPr txBox="1"/>
          <p:nvPr/>
        </p:nvSpPr>
        <p:spPr>
          <a:xfrm>
            <a:off x="356781" y="819150"/>
            <a:ext cx="4062820" cy="369332"/>
          </a:xfrm>
          <a:prstGeom prst="rect">
            <a:avLst/>
          </a:prstGeom>
          <a:noFill/>
          <a:ln w="19050">
            <a:solidFill>
              <a:schemeClr val="tx1"/>
            </a:solidFill>
          </a:ln>
        </p:spPr>
        <p:txBody>
          <a:bodyPr wrap="square" rtlCol="0">
            <a:spAutoFit/>
          </a:bodyPr>
          <a:lstStyle/>
          <a:p>
            <a:pPr algn="ctr"/>
            <a:r>
              <a:rPr lang="en-US" b="1" dirty="0" smtClean="0"/>
              <a:t>HOW THE WORLD SEES REAL ESTATE</a:t>
            </a:r>
            <a:r>
              <a:rPr lang="is-IS" b="1" dirty="0" smtClean="0"/>
              <a:t>….</a:t>
            </a:r>
            <a:endParaRPr lang="en-US" b="1" dirty="0"/>
          </a:p>
        </p:txBody>
      </p:sp>
      <p:sp>
        <p:nvSpPr>
          <p:cNvPr id="11" name="TextBox 10"/>
          <p:cNvSpPr txBox="1"/>
          <p:nvPr/>
        </p:nvSpPr>
        <p:spPr>
          <a:xfrm>
            <a:off x="4755484" y="819150"/>
            <a:ext cx="4007516" cy="369332"/>
          </a:xfrm>
          <a:prstGeom prst="rect">
            <a:avLst/>
          </a:prstGeom>
          <a:noFill/>
          <a:ln w="19050">
            <a:solidFill>
              <a:schemeClr val="tx1"/>
            </a:solidFill>
          </a:ln>
        </p:spPr>
        <p:txBody>
          <a:bodyPr wrap="square" rtlCol="0">
            <a:spAutoFit/>
          </a:bodyPr>
          <a:lstStyle/>
          <a:p>
            <a:pPr algn="ctr"/>
            <a:r>
              <a:rPr lang="is-IS" b="1" dirty="0" smtClean="0"/>
              <a:t>…</a:t>
            </a:r>
            <a:r>
              <a:rPr lang="en-US" b="1" dirty="0" smtClean="0"/>
              <a:t>AND THEN PROPERTY MANAGEMENT</a:t>
            </a:r>
            <a:endParaRPr lang="en-US" b="1" dirty="0"/>
          </a:p>
        </p:txBody>
      </p:sp>
      <p:sp>
        <p:nvSpPr>
          <p:cNvPr id="12" name="TextBox 11"/>
          <p:cNvSpPr txBox="1"/>
          <p:nvPr/>
        </p:nvSpPr>
        <p:spPr>
          <a:xfrm>
            <a:off x="381000" y="4259818"/>
            <a:ext cx="8382001" cy="369332"/>
          </a:xfrm>
          <a:prstGeom prst="rect">
            <a:avLst/>
          </a:prstGeom>
          <a:noFill/>
          <a:ln w="12700">
            <a:solidFill>
              <a:schemeClr val="tx1"/>
            </a:solidFill>
          </a:ln>
        </p:spPr>
        <p:txBody>
          <a:bodyPr wrap="square" rtlCol="0">
            <a:spAutoFit/>
          </a:bodyPr>
          <a:lstStyle/>
          <a:p>
            <a:pPr algn="ctr"/>
            <a:r>
              <a:rPr lang="en-US" b="1" dirty="0" smtClean="0"/>
              <a:t>WE ARE IN THE </a:t>
            </a:r>
            <a:r>
              <a:rPr lang="en-US" b="1" dirty="0" smtClean="0">
                <a:solidFill>
                  <a:srgbClr val="C00000"/>
                </a:solidFill>
              </a:rPr>
              <a:t>NICKEL</a:t>
            </a:r>
            <a:r>
              <a:rPr lang="en-US" b="1" dirty="0" smtClean="0"/>
              <a:t> BUSINESS, NOT THE </a:t>
            </a:r>
            <a:r>
              <a:rPr lang="en-US" b="1" dirty="0" smtClean="0">
                <a:solidFill>
                  <a:srgbClr val="C00000"/>
                </a:solidFill>
              </a:rPr>
              <a:t>DOLLAR</a:t>
            </a:r>
            <a:r>
              <a:rPr lang="en-US" b="1" dirty="0" smtClean="0"/>
              <a:t> ONE.</a:t>
            </a:r>
            <a:endParaRPr lang="en-US" b="1" dirty="0"/>
          </a:p>
        </p:txBody>
      </p:sp>
      <p:sp>
        <p:nvSpPr>
          <p:cNvPr id="13" name="TextBox 12"/>
          <p:cNvSpPr txBox="1"/>
          <p:nvPr/>
        </p:nvSpPr>
        <p:spPr>
          <a:xfrm>
            <a:off x="787983" y="133350"/>
            <a:ext cx="7568034" cy="523220"/>
          </a:xfrm>
          <a:prstGeom prst="rect">
            <a:avLst/>
          </a:prstGeom>
          <a:noFill/>
          <a:ln w="12700">
            <a:solidFill>
              <a:schemeClr val="tx1"/>
            </a:solidFill>
          </a:ln>
        </p:spPr>
        <p:txBody>
          <a:bodyPr wrap="none" rtlCol="0">
            <a:spAutoFit/>
          </a:bodyPr>
          <a:lstStyle/>
          <a:p>
            <a:r>
              <a:rPr lang="en-US" sz="2800" b="1" dirty="0" smtClean="0">
                <a:effectLst>
                  <a:outerShdw blurRad="38100" dist="38100" dir="2700000" algn="tl">
                    <a:srgbClr val="000000">
                      <a:alpha val="43137"/>
                    </a:srgbClr>
                  </a:outerShdw>
                </a:effectLst>
                <a:latin typeface="+mj-lt"/>
              </a:rPr>
              <a:t>REAL ESTATE SALES VS. PROPERTY MANAGEMENT</a:t>
            </a:r>
            <a:endParaRPr lang="en-US" sz="2800" dirty="0">
              <a:effectLst>
                <a:outerShdw blurRad="38100" dist="38100" dir="2700000" algn="tl">
                  <a:srgbClr val="000000">
                    <a:alpha val="43137"/>
                  </a:srgbClr>
                </a:outerShdw>
              </a:effectLst>
              <a:latin typeface="+mj-lt"/>
            </a:endParaRPr>
          </a:p>
        </p:txBody>
      </p:sp>
      <p:pic>
        <p:nvPicPr>
          <p:cNvPr id="1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2400" y="44005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95283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mbeale\Desktop\2powerpoint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j017846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609" y="819150"/>
            <a:ext cx="7386782" cy="3546626"/>
          </a:xfrm>
          <a:prstGeom prst="rect">
            <a:avLst/>
          </a:prstGeom>
        </p:spPr>
      </p:pic>
      <p:sp>
        <p:nvSpPr>
          <p:cNvPr id="7" name="TextBox 6"/>
          <p:cNvSpPr txBox="1"/>
          <p:nvPr/>
        </p:nvSpPr>
        <p:spPr>
          <a:xfrm>
            <a:off x="1141221" y="133350"/>
            <a:ext cx="6861558" cy="523220"/>
          </a:xfrm>
          <a:prstGeom prst="rect">
            <a:avLst/>
          </a:prstGeom>
          <a:noFill/>
          <a:ln w="12700">
            <a:solidFill>
              <a:schemeClr val="tx1"/>
            </a:solidFill>
          </a:ln>
        </p:spPr>
        <p:txBody>
          <a:bodyPr wrap="none" rtlCol="0">
            <a:spAutoFit/>
          </a:bodyPr>
          <a:lstStyle/>
          <a:p>
            <a:r>
              <a:rPr lang="en-US" sz="2800" b="1" dirty="0" smtClean="0">
                <a:effectLst>
                  <a:outerShdw blurRad="38100" dist="38100" dir="2700000" algn="tl">
                    <a:srgbClr val="000000">
                      <a:alpha val="43137"/>
                    </a:srgbClr>
                  </a:outerShdw>
                </a:effectLst>
                <a:latin typeface="+mj-lt"/>
              </a:rPr>
              <a:t>THE BEAUTIFUL BLUE SMIPO OCEAN OF 2014</a:t>
            </a:r>
            <a:endParaRPr lang="en-US" sz="2800" dirty="0">
              <a:effectLst>
                <a:outerShdw blurRad="38100" dist="38100" dir="2700000" algn="tl">
                  <a:srgbClr val="000000">
                    <a:alpha val="43137"/>
                  </a:srgbClr>
                </a:outerShdw>
              </a:effectLst>
              <a:latin typeface="+mj-lt"/>
            </a:endParaRPr>
          </a:p>
        </p:txBody>
      </p:sp>
      <p:pic>
        <p:nvPicPr>
          <p:cNvPr id="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92496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mbeale\Desktop\2powerpoint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900" y="1485900"/>
            <a:ext cx="5486400" cy="3271424"/>
          </a:xfrm>
          <a:prstGeom prst="rect">
            <a:avLst/>
          </a:prstGeom>
        </p:spPr>
      </p:pic>
      <p:sp>
        <p:nvSpPr>
          <p:cNvPr id="7" name="TextBox 6"/>
          <p:cNvSpPr txBox="1"/>
          <p:nvPr/>
        </p:nvSpPr>
        <p:spPr>
          <a:xfrm>
            <a:off x="1866900" y="895350"/>
            <a:ext cx="5410200" cy="430887"/>
          </a:xfrm>
          <a:prstGeom prst="rect">
            <a:avLst/>
          </a:prstGeom>
          <a:noFill/>
          <a:ln w="28575">
            <a:solidFill>
              <a:schemeClr val="tx1"/>
            </a:solidFill>
          </a:ln>
        </p:spPr>
        <p:txBody>
          <a:bodyPr wrap="square" rtlCol="0">
            <a:spAutoFit/>
          </a:bodyPr>
          <a:lstStyle/>
          <a:p>
            <a:pPr algn="ctr"/>
            <a:r>
              <a:rPr lang="en-US" sz="2200" b="1" dirty="0" smtClean="0">
                <a:solidFill>
                  <a:srgbClr val="C00000"/>
                </a:solidFill>
              </a:rPr>
              <a:t>S</a:t>
            </a:r>
            <a:r>
              <a:rPr lang="en-US" sz="2200" b="1" dirty="0" smtClean="0"/>
              <a:t>elf-</a:t>
            </a:r>
            <a:r>
              <a:rPr lang="en-US" sz="2200" b="1" dirty="0" smtClean="0">
                <a:solidFill>
                  <a:srgbClr val="C00000"/>
                </a:solidFill>
              </a:rPr>
              <a:t>M</a:t>
            </a:r>
            <a:r>
              <a:rPr lang="en-US" sz="2200" b="1" dirty="0" smtClean="0"/>
              <a:t>anaging </a:t>
            </a:r>
            <a:r>
              <a:rPr lang="en-US" sz="2200" b="1" dirty="0" smtClean="0">
                <a:solidFill>
                  <a:srgbClr val="C00000"/>
                </a:solidFill>
              </a:rPr>
              <a:t>I</a:t>
            </a:r>
            <a:r>
              <a:rPr lang="en-US" sz="2200" b="1" dirty="0" smtClean="0"/>
              <a:t>nvestment </a:t>
            </a:r>
            <a:r>
              <a:rPr lang="en-US" sz="2200" b="1" dirty="0" smtClean="0">
                <a:solidFill>
                  <a:srgbClr val="C00000"/>
                </a:solidFill>
              </a:rPr>
              <a:t>P</a:t>
            </a:r>
            <a:r>
              <a:rPr lang="en-US" sz="2200" b="1" dirty="0" smtClean="0"/>
              <a:t>roperty </a:t>
            </a:r>
            <a:r>
              <a:rPr lang="en-US" sz="2200" b="1" dirty="0" smtClean="0">
                <a:solidFill>
                  <a:srgbClr val="C00000"/>
                </a:solidFill>
              </a:rPr>
              <a:t>O</a:t>
            </a:r>
            <a:r>
              <a:rPr lang="en-US" sz="2200" b="1" dirty="0" smtClean="0"/>
              <a:t>wners</a:t>
            </a:r>
            <a:endParaRPr lang="en-US" sz="2200" b="1" dirty="0"/>
          </a:p>
        </p:txBody>
      </p:sp>
      <p:sp>
        <p:nvSpPr>
          <p:cNvPr id="8" name="TextBox 7"/>
          <p:cNvSpPr txBox="1"/>
          <p:nvPr/>
        </p:nvSpPr>
        <p:spPr>
          <a:xfrm>
            <a:off x="304800" y="285750"/>
            <a:ext cx="4589846" cy="523220"/>
          </a:xfrm>
          <a:prstGeom prst="rect">
            <a:avLst/>
          </a:prstGeom>
          <a:noFill/>
          <a:ln w="12700">
            <a:solidFill>
              <a:schemeClr val="tx1"/>
            </a:solidFill>
          </a:ln>
        </p:spPr>
        <p:txBody>
          <a:bodyPr wrap="none" rtlCol="0">
            <a:spAutoFit/>
          </a:bodyPr>
          <a:lstStyle/>
          <a:p>
            <a:r>
              <a:rPr lang="en-US" sz="2800" b="1" dirty="0" smtClean="0">
                <a:effectLst>
                  <a:outerShdw blurRad="38100" dist="38100" dir="2700000" algn="tl">
                    <a:srgbClr val="000000">
                      <a:alpha val="43137"/>
                    </a:srgbClr>
                  </a:outerShdw>
                </a:effectLst>
                <a:latin typeface="+mj-lt"/>
              </a:rPr>
              <a:t>THE SMIPO SILENT MAJORITY</a:t>
            </a:r>
            <a:endParaRPr lang="en-US" sz="2800" dirty="0">
              <a:effectLst>
                <a:outerShdw blurRad="38100" dist="38100" dir="2700000" algn="tl">
                  <a:srgbClr val="000000">
                    <a:alpha val="43137"/>
                  </a:srgbClr>
                </a:outerShdw>
              </a:effectLst>
              <a:latin typeface="+mj-lt"/>
            </a:endParaRPr>
          </a:p>
        </p:txBody>
      </p:sp>
      <p:pic>
        <p:nvPicPr>
          <p:cNvPr id="1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19184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mbeale\Desktop\2powerpoint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09600" y="819150"/>
            <a:ext cx="8229600" cy="5109091"/>
          </a:xfrm>
          <a:prstGeom prst="rect">
            <a:avLst/>
          </a:prstGeom>
          <a:noFill/>
        </p:spPr>
        <p:txBody>
          <a:bodyPr wrap="square" rtlCol="0">
            <a:spAutoFit/>
          </a:bodyPr>
          <a:lstStyle/>
          <a:p>
            <a:pPr marL="285750" indent="-285750">
              <a:buClr>
                <a:schemeClr val="tx1"/>
              </a:buClr>
              <a:buFont typeface="Arial" pitchFamily="34" charset="0"/>
              <a:buChar char="•"/>
            </a:pPr>
            <a:r>
              <a:rPr lang="en-US" b="1" dirty="0" smtClean="0">
                <a:solidFill>
                  <a:srgbClr val="C00000"/>
                </a:solidFill>
                <a:latin typeface="Century Gothic" pitchFamily="34" charset="0"/>
              </a:rPr>
              <a:t>COLOSSAL </a:t>
            </a:r>
            <a:r>
              <a:rPr lang="en-US" b="1" dirty="0" smtClean="0">
                <a:latin typeface="Century Gothic" pitchFamily="34" charset="0"/>
              </a:rPr>
              <a:t>MARKET</a:t>
            </a:r>
            <a:endParaRPr lang="en-US" b="1" dirty="0">
              <a:latin typeface="Century Gothic" pitchFamily="34" charset="0"/>
            </a:endParaRPr>
          </a:p>
          <a:p>
            <a:pPr marL="742950" lvl="1" indent="-285750">
              <a:spcBef>
                <a:spcPts val="300"/>
              </a:spcBef>
              <a:buFont typeface="Arial" pitchFamily="34" charset="0"/>
              <a:buChar char="•"/>
            </a:pPr>
            <a:r>
              <a:rPr lang="en-US" sz="1400" b="1" dirty="0" smtClean="0">
                <a:latin typeface="Century Gothic" pitchFamily="34" charset="0"/>
              </a:rPr>
              <a:t>22 million Nationwide</a:t>
            </a:r>
          </a:p>
          <a:p>
            <a:pPr marL="742950" lvl="1" indent="-285750">
              <a:spcBef>
                <a:spcPts val="300"/>
              </a:spcBef>
              <a:buFont typeface="Arial" pitchFamily="34" charset="0"/>
              <a:buChar char="•"/>
            </a:pPr>
            <a:r>
              <a:rPr lang="en-US" sz="1400" b="1" dirty="0" smtClean="0">
                <a:latin typeface="Century Gothic" pitchFamily="34" charset="0"/>
              </a:rPr>
              <a:t>5 </a:t>
            </a:r>
            <a:r>
              <a:rPr lang="en-US" sz="1400" b="1" dirty="0">
                <a:latin typeface="Century Gothic" pitchFamily="34" charset="0"/>
              </a:rPr>
              <a:t>million </a:t>
            </a:r>
            <a:r>
              <a:rPr lang="en-US" sz="1400" b="1" dirty="0" smtClean="0">
                <a:latin typeface="Century Gothic" pitchFamily="34" charset="0"/>
              </a:rPr>
              <a:t>Rentals </a:t>
            </a:r>
            <a:r>
              <a:rPr lang="en-US" sz="1400" b="1" dirty="0">
                <a:latin typeface="Century Gothic" pitchFamily="34" charset="0"/>
              </a:rPr>
              <a:t>in California</a:t>
            </a:r>
          </a:p>
          <a:p>
            <a:pPr marL="742950" lvl="1" indent="-285750">
              <a:spcBef>
                <a:spcPts val="300"/>
              </a:spcBef>
              <a:buFont typeface="Arial" pitchFamily="34" charset="0"/>
              <a:buChar char="•"/>
            </a:pPr>
            <a:r>
              <a:rPr lang="en-US" sz="1400" b="1" dirty="0">
                <a:latin typeface="Century Gothic" pitchFamily="34" charset="0"/>
              </a:rPr>
              <a:t>1+ million in Los Angeles, Riverside, San Diego, San Bernardino &amp; Orange </a:t>
            </a:r>
            <a:r>
              <a:rPr lang="en-US" sz="1400" b="1" dirty="0" smtClean="0">
                <a:latin typeface="Century Gothic" pitchFamily="34" charset="0"/>
              </a:rPr>
              <a:t>County</a:t>
            </a:r>
            <a:r>
              <a:rPr lang="en-US" sz="1200" b="1" dirty="0" smtClean="0">
                <a:latin typeface="Century Gothic" pitchFamily="34" charset="0"/>
              </a:rPr>
              <a:t/>
            </a:r>
            <a:br>
              <a:rPr lang="en-US" sz="1200" b="1" dirty="0" smtClean="0">
                <a:latin typeface="Century Gothic" pitchFamily="34" charset="0"/>
              </a:rPr>
            </a:br>
            <a:endParaRPr lang="en-US" sz="1400" dirty="0" smtClean="0">
              <a:latin typeface="Century Gothic" pitchFamily="34" charset="0"/>
            </a:endParaRPr>
          </a:p>
          <a:p>
            <a:pPr marL="285750" indent="-285750">
              <a:buFont typeface="Arial" pitchFamily="34" charset="0"/>
              <a:buChar char="•"/>
            </a:pPr>
            <a:r>
              <a:rPr lang="en-US" b="1" dirty="0" smtClean="0">
                <a:latin typeface="Century Gothic" pitchFamily="34" charset="0"/>
              </a:rPr>
              <a:t>GETTING</a:t>
            </a:r>
            <a:r>
              <a:rPr lang="en-US" b="1" dirty="0" smtClean="0">
                <a:solidFill>
                  <a:srgbClr val="C00000"/>
                </a:solidFill>
                <a:latin typeface="Century Gothic" pitchFamily="34" charset="0"/>
              </a:rPr>
              <a:t> COLOSSAL-ER</a:t>
            </a:r>
          </a:p>
          <a:p>
            <a:pPr marL="742950" lvl="1" indent="-285750">
              <a:spcBef>
                <a:spcPts val="300"/>
              </a:spcBef>
              <a:buFont typeface="Arial" pitchFamily="34" charset="0"/>
              <a:buChar char="•"/>
            </a:pPr>
            <a:r>
              <a:rPr lang="en-US" sz="1400" b="1" dirty="0" smtClean="0">
                <a:latin typeface="Century Gothic" pitchFamily="34" charset="0"/>
              </a:rPr>
              <a:t>More Investors </a:t>
            </a:r>
            <a:r>
              <a:rPr lang="en-US" sz="1400" b="1" dirty="0">
                <a:latin typeface="Century Gothic" pitchFamily="34" charset="0"/>
              </a:rPr>
              <a:t>P</a:t>
            </a:r>
            <a:r>
              <a:rPr lang="en-US" sz="1400" b="1" dirty="0" smtClean="0">
                <a:latin typeface="Century Gothic" pitchFamily="34" charset="0"/>
              </a:rPr>
              <a:t>arking </a:t>
            </a:r>
            <a:r>
              <a:rPr lang="en-US" sz="1400" b="1" dirty="0">
                <a:latin typeface="Century Gothic" pitchFamily="34" charset="0"/>
              </a:rPr>
              <a:t>M</a:t>
            </a:r>
            <a:r>
              <a:rPr lang="en-US" sz="1400" b="1" dirty="0" smtClean="0">
                <a:latin typeface="Century Gothic" pitchFamily="34" charset="0"/>
              </a:rPr>
              <a:t>oney in Rentals</a:t>
            </a:r>
          </a:p>
          <a:p>
            <a:pPr marL="742950" lvl="1" indent="-285750">
              <a:spcBef>
                <a:spcPts val="300"/>
              </a:spcBef>
              <a:buFont typeface="Arial" pitchFamily="34" charset="0"/>
              <a:buChar char="•"/>
            </a:pPr>
            <a:r>
              <a:rPr lang="en-US" sz="1400" b="1" dirty="0" smtClean="0">
                <a:latin typeface="Century Gothic" pitchFamily="34" charset="0"/>
              </a:rPr>
              <a:t>More Owners </a:t>
            </a:r>
            <a:r>
              <a:rPr lang="en-US" sz="1400" b="1" dirty="0">
                <a:latin typeface="Century Gothic" pitchFamily="34" charset="0"/>
              </a:rPr>
              <a:t>C</a:t>
            </a:r>
            <a:r>
              <a:rPr lang="en-US" sz="1400" b="1" dirty="0" smtClean="0">
                <a:latin typeface="Century Gothic" pitchFamily="34" charset="0"/>
              </a:rPr>
              <a:t>onverting Properties to Rentals</a:t>
            </a:r>
          </a:p>
          <a:p>
            <a:pPr marL="742950" lvl="1" indent="-285750">
              <a:spcBef>
                <a:spcPts val="300"/>
              </a:spcBef>
              <a:buFont typeface="Arial" pitchFamily="34" charset="0"/>
              <a:buChar char="•"/>
            </a:pPr>
            <a:r>
              <a:rPr lang="en-US" sz="1400" b="1" dirty="0" smtClean="0">
                <a:latin typeface="Century Gothic" pitchFamily="34" charset="0"/>
              </a:rPr>
              <a:t>More Tenants </a:t>
            </a:r>
            <a:r>
              <a:rPr lang="en-US" sz="1400" b="1" dirty="0">
                <a:latin typeface="Century Gothic" pitchFamily="34" charset="0"/>
              </a:rPr>
              <a:t>H</a:t>
            </a:r>
            <a:r>
              <a:rPr lang="en-US" sz="1400" b="1" dirty="0" smtClean="0">
                <a:latin typeface="Century Gothic" pitchFamily="34" charset="0"/>
              </a:rPr>
              <a:t>appy with the Rental Lifestyle</a:t>
            </a:r>
            <a:r>
              <a:rPr lang="en-US" sz="1100" b="1" dirty="0" smtClean="0">
                <a:latin typeface="Century Gothic" pitchFamily="34" charset="0"/>
              </a:rPr>
              <a:t/>
            </a:r>
            <a:br>
              <a:rPr lang="en-US" sz="1100" b="1" dirty="0" smtClean="0">
                <a:latin typeface="Century Gothic" pitchFamily="34" charset="0"/>
              </a:rPr>
            </a:br>
            <a:endParaRPr lang="en-US" b="1" dirty="0" smtClean="0">
              <a:latin typeface="Century Gothic" pitchFamily="34" charset="0"/>
            </a:endParaRPr>
          </a:p>
          <a:p>
            <a:pPr marL="285750" indent="-285750">
              <a:buFont typeface="Arial" panose="020B0604020202020204" pitchFamily="34" charset="0"/>
              <a:buChar char="•"/>
            </a:pPr>
            <a:r>
              <a:rPr lang="en-US" b="1" dirty="0" smtClean="0">
                <a:latin typeface="Century Gothic" pitchFamily="34" charset="0"/>
              </a:rPr>
              <a:t>GETTING MORE </a:t>
            </a:r>
            <a:r>
              <a:rPr lang="en-US" b="1" dirty="0" smtClean="0">
                <a:solidFill>
                  <a:srgbClr val="C00000"/>
                </a:solidFill>
                <a:latin typeface="Century Gothic" pitchFamily="34" charset="0"/>
              </a:rPr>
              <a:t>COMPLICATED</a:t>
            </a:r>
          </a:p>
          <a:p>
            <a:pPr marL="742950" lvl="1" indent="-285750">
              <a:spcBef>
                <a:spcPts val="300"/>
              </a:spcBef>
              <a:buFont typeface="Arial" pitchFamily="34" charset="0"/>
              <a:buChar char="•"/>
            </a:pPr>
            <a:r>
              <a:rPr lang="en-US" sz="1400" b="1" dirty="0" smtClean="0">
                <a:latin typeface="Century Gothic" pitchFamily="34" charset="0"/>
              </a:rPr>
              <a:t>Fair Housing Laws</a:t>
            </a:r>
          </a:p>
          <a:p>
            <a:pPr marL="742950" lvl="1" indent="-285750">
              <a:spcBef>
                <a:spcPts val="300"/>
              </a:spcBef>
              <a:buFont typeface="Arial" pitchFamily="34" charset="0"/>
              <a:buChar char="•"/>
            </a:pPr>
            <a:r>
              <a:rPr lang="en-US" sz="1400" b="1" dirty="0" smtClean="0">
                <a:latin typeface="Century Gothic" pitchFamily="34" charset="0"/>
              </a:rPr>
              <a:t>Rent Control &amp; Just Cause Eviction</a:t>
            </a:r>
            <a:endParaRPr lang="en-US" sz="1400" b="1" dirty="0">
              <a:latin typeface="Century Gothic" pitchFamily="34" charset="0"/>
            </a:endParaRPr>
          </a:p>
          <a:p>
            <a:pPr marL="742950" lvl="1" indent="-285750">
              <a:spcBef>
                <a:spcPts val="300"/>
              </a:spcBef>
              <a:buFont typeface="Arial" pitchFamily="34" charset="0"/>
              <a:buChar char="•"/>
            </a:pPr>
            <a:r>
              <a:rPr lang="en-US" sz="1400" b="1" dirty="0">
                <a:latin typeface="Century Gothic" pitchFamily="34" charset="0"/>
              </a:rPr>
              <a:t>Savvy </a:t>
            </a:r>
            <a:r>
              <a:rPr lang="en-US" sz="1400" b="1" dirty="0" smtClean="0">
                <a:latin typeface="Century Gothic" pitchFamily="34" charset="0"/>
              </a:rPr>
              <a:t>Tenants </a:t>
            </a:r>
            <a:r>
              <a:rPr lang="en-US" sz="1400" b="1" dirty="0">
                <a:latin typeface="Century Gothic" pitchFamily="34" charset="0"/>
              </a:rPr>
              <a:t>K</a:t>
            </a:r>
            <a:r>
              <a:rPr lang="en-US" sz="1400" b="1" dirty="0" smtClean="0">
                <a:latin typeface="Century Gothic" pitchFamily="34" charset="0"/>
              </a:rPr>
              <a:t>now </a:t>
            </a:r>
            <a:r>
              <a:rPr lang="en-US" sz="1400" b="1" dirty="0">
                <a:latin typeface="Century Gothic" pitchFamily="34" charset="0"/>
              </a:rPr>
              <a:t>H</a:t>
            </a:r>
            <a:r>
              <a:rPr lang="en-US" sz="1400" b="1" dirty="0" smtClean="0">
                <a:latin typeface="Century Gothic" pitchFamily="34" charset="0"/>
              </a:rPr>
              <a:t>ow </a:t>
            </a:r>
            <a:r>
              <a:rPr lang="en-US" sz="1400" b="1" dirty="0">
                <a:latin typeface="Century Gothic" pitchFamily="34" charset="0"/>
              </a:rPr>
              <a:t>to </a:t>
            </a:r>
            <a:r>
              <a:rPr lang="en-US" sz="1400" b="1" dirty="0" smtClean="0">
                <a:latin typeface="Century Gothic" pitchFamily="34" charset="0"/>
              </a:rPr>
              <a:t>Game the System</a:t>
            </a:r>
          </a:p>
          <a:p>
            <a:pPr marL="742950" lvl="1" indent="-285750">
              <a:spcBef>
                <a:spcPts val="300"/>
              </a:spcBef>
              <a:buFont typeface="Arial" pitchFamily="34" charset="0"/>
              <a:buChar char="•"/>
            </a:pPr>
            <a:r>
              <a:rPr lang="en-US" sz="1400" b="1" dirty="0" smtClean="0">
                <a:latin typeface="Century Gothic" pitchFamily="34" charset="0"/>
              </a:rPr>
              <a:t>The California Renter State</a:t>
            </a:r>
            <a:endParaRPr lang="en-US" sz="1400" b="1" dirty="0">
              <a:latin typeface="Century Gothic" pitchFamily="34" charset="0"/>
            </a:endParaRPr>
          </a:p>
          <a:p>
            <a:pPr marL="742950" lvl="1" indent="-285750">
              <a:buFont typeface="Arial" pitchFamily="34" charset="0"/>
              <a:buChar char="•"/>
            </a:pPr>
            <a:endParaRPr lang="en-US" sz="1300" dirty="0" smtClean="0">
              <a:latin typeface="Century Gothic" pitchFamily="34" charset="0"/>
            </a:endParaRPr>
          </a:p>
          <a:p>
            <a:pPr lvl="1"/>
            <a:r>
              <a:rPr lang="en-US" dirty="0"/>
              <a:t/>
            </a:r>
            <a:br>
              <a:rPr lang="en-US" dirty="0"/>
            </a:br>
            <a:endParaRPr lang="en-US" dirty="0"/>
          </a:p>
          <a:p>
            <a:endParaRPr lang="en-US" dirty="0"/>
          </a:p>
        </p:txBody>
      </p:sp>
      <p:sp>
        <p:nvSpPr>
          <p:cNvPr id="7" name="TextBox 6"/>
          <p:cNvSpPr txBox="1"/>
          <p:nvPr/>
        </p:nvSpPr>
        <p:spPr>
          <a:xfrm>
            <a:off x="228599" y="209550"/>
            <a:ext cx="4244495" cy="523220"/>
          </a:xfrm>
          <a:prstGeom prst="rect">
            <a:avLst/>
          </a:prstGeom>
          <a:noFill/>
          <a:ln w="12700">
            <a:solidFill>
              <a:schemeClr val="tx1"/>
            </a:solidFill>
          </a:ln>
        </p:spPr>
        <p:txBody>
          <a:bodyPr wrap="none" rtlCol="0">
            <a:spAutoFit/>
          </a:bodyPr>
          <a:lstStyle/>
          <a:p>
            <a:r>
              <a:rPr lang="en-US" sz="2800" b="1" dirty="0" smtClean="0">
                <a:effectLst>
                  <a:outerShdw blurRad="38100" dist="38100" dir="2700000" algn="tl">
                    <a:srgbClr val="000000">
                      <a:alpha val="43137"/>
                    </a:srgbClr>
                  </a:outerShdw>
                </a:effectLst>
                <a:latin typeface="+mj-lt"/>
              </a:rPr>
              <a:t>WHY TARGET THE SMIPOS?</a:t>
            </a:r>
            <a:endParaRPr lang="en-US" sz="2800" dirty="0">
              <a:effectLst>
                <a:outerShdw blurRad="38100" dist="38100" dir="2700000" algn="tl">
                  <a:srgbClr val="000000">
                    <a:alpha val="43137"/>
                  </a:srgbClr>
                </a:outerShdw>
              </a:effectLst>
              <a:latin typeface="+mj-lt"/>
            </a:endParaRPr>
          </a:p>
        </p:txBody>
      </p:sp>
      <p:pic>
        <p:nvPicPr>
          <p:cNvPr id="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34777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mbeale\Desktop\2powerpoint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81000" y="742950"/>
            <a:ext cx="8229600" cy="5509200"/>
          </a:xfrm>
          <a:prstGeom prst="rect">
            <a:avLst/>
          </a:prstGeom>
          <a:noFill/>
        </p:spPr>
        <p:txBody>
          <a:bodyPr wrap="square" rtlCol="0">
            <a:spAutoFit/>
          </a:bodyPr>
          <a:lstStyle/>
          <a:p>
            <a:pPr marL="342900" indent="-342900">
              <a:buFont typeface="+mj-lt"/>
              <a:buAutoNum type="arabicPeriod"/>
            </a:pPr>
            <a:r>
              <a:rPr lang="en-US" sz="1400" b="1" dirty="0" smtClean="0">
                <a:solidFill>
                  <a:srgbClr val="C00000"/>
                </a:solidFill>
                <a:latin typeface="Century Gothic" pitchFamily="34" charset="0"/>
              </a:rPr>
              <a:t>The Baseline in Orange County</a:t>
            </a:r>
          </a:p>
          <a:p>
            <a:pPr marL="800100" lvl="1" indent="-342900">
              <a:buFont typeface="Arial" charset="0"/>
              <a:buChar char="•"/>
            </a:pPr>
            <a:r>
              <a:rPr lang="en-US" sz="1200" b="1" dirty="0" smtClean="0">
                <a:latin typeface="Century Gothic" pitchFamily="34" charset="0"/>
              </a:rPr>
              <a:t>3,114,000 Total population</a:t>
            </a:r>
          </a:p>
          <a:p>
            <a:pPr marL="800100" lvl="1" indent="-342900">
              <a:buFont typeface="Arial" charset="0"/>
              <a:buChar char="•"/>
            </a:pPr>
            <a:r>
              <a:rPr lang="en-US" sz="1200" b="1" dirty="0" smtClean="0">
                <a:latin typeface="Century Gothic" pitchFamily="34" charset="0"/>
              </a:rPr>
              <a:t>1,058,470 Total households</a:t>
            </a:r>
          </a:p>
          <a:p>
            <a:pPr marL="800100" lvl="1" indent="-342900">
              <a:buFont typeface="Arial" charset="0"/>
              <a:buChar char="•"/>
            </a:pPr>
            <a:r>
              <a:rPr lang="en-US" sz="1200" b="1" dirty="0" smtClean="0">
                <a:latin typeface="Century Gothic" pitchFamily="34" charset="0"/>
              </a:rPr>
              <a:t>444,557 Total rental stock (42%)</a:t>
            </a:r>
          </a:p>
          <a:p>
            <a:pPr marL="800100" lvl="1" indent="-342900">
              <a:buFont typeface="Arial" charset="0"/>
              <a:buChar char="•"/>
            </a:pPr>
            <a:r>
              <a:rPr lang="en-US" sz="1200" b="1" dirty="0" smtClean="0">
                <a:latin typeface="Century Gothic" pitchFamily="34" charset="0"/>
              </a:rPr>
              <a:t>311,190 Total private investment properties (70%)</a:t>
            </a:r>
            <a:br>
              <a:rPr lang="en-US" sz="1200" b="1" dirty="0" smtClean="0">
                <a:latin typeface="Century Gothic" pitchFamily="34" charset="0"/>
              </a:rPr>
            </a:br>
            <a:r>
              <a:rPr lang="en-US" sz="1400" b="1" dirty="0" smtClean="0">
                <a:latin typeface="Century Gothic" pitchFamily="34" charset="0"/>
              </a:rPr>
              <a:t/>
            </a:r>
            <a:br>
              <a:rPr lang="en-US" sz="1400" b="1" dirty="0" smtClean="0">
                <a:latin typeface="Century Gothic" pitchFamily="34" charset="0"/>
              </a:rPr>
            </a:br>
            <a:endParaRPr lang="en-US" sz="700" b="1" dirty="0" smtClean="0">
              <a:latin typeface="Century Gothic" pitchFamily="34" charset="0"/>
            </a:endParaRPr>
          </a:p>
          <a:p>
            <a:pPr marL="342900" indent="-342900">
              <a:buFont typeface="+mj-lt"/>
              <a:buAutoNum type="arabicPeriod"/>
            </a:pPr>
            <a:r>
              <a:rPr lang="en-US" sz="1400" b="1" dirty="0" smtClean="0">
                <a:solidFill>
                  <a:srgbClr val="C00000"/>
                </a:solidFill>
                <a:latin typeface="Century Gothic" pitchFamily="34" charset="0"/>
              </a:rPr>
              <a:t>If 75% of SMIPOs Become 60%</a:t>
            </a:r>
            <a:endParaRPr lang="en-US" sz="1200" b="1" dirty="0">
              <a:latin typeface="Century Gothic" pitchFamily="34" charset="0"/>
            </a:endParaRPr>
          </a:p>
          <a:p>
            <a:pPr marL="800100" lvl="1" indent="-342900">
              <a:buFont typeface="Arial" charset="0"/>
              <a:buChar char="•"/>
            </a:pPr>
            <a:r>
              <a:rPr lang="en-US" sz="1200" b="1" dirty="0" smtClean="0">
                <a:latin typeface="Century Gothic" pitchFamily="34" charset="0"/>
              </a:rPr>
              <a:t>77,797 Current Non-SMIPOs</a:t>
            </a:r>
          </a:p>
          <a:p>
            <a:pPr marL="800100" lvl="1" indent="-342900">
              <a:buFont typeface="Arial" charset="0"/>
              <a:buChar char="•"/>
            </a:pPr>
            <a:r>
              <a:rPr lang="en-US" sz="1200" b="1" dirty="0" smtClean="0">
                <a:latin typeface="Century Gothic" pitchFamily="34" charset="0"/>
              </a:rPr>
              <a:t>124,476 Future Non-SMIPOs (at 60%)</a:t>
            </a:r>
          </a:p>
          <a:p>
            <a:pPr marL="800100" lvl="1" indent="-342900">
              <a:buFont typeface="Arial" charset="0"/>
              <a:buChar char="•"/>
            </a:pPr>
            <a:r>
              <a:rPr lang="en-US" sz="1200" b="1" dirty="0" smtClean="0">
                <a:latin typeface="Century Gothic" pitchFamily="34" charset="0"/>
              </a:rPr>
              <a:t>46,679 New Doors to be managed at 60%</a:t>
            </a:r>
            <a:br>
              <a:rPr lang="en-US" sz="1200" b="1" dirty="0" smtClean="0">
                <a:latin typeface="Century Gothic" pitchFamily="34" charset="0"/>
              </a:rPr>
            </a:br>
            <a:r>
              <a:rPr lang="en-US" sz="1200" b="1" dirty="0" smtClean="0">
                <a:latin typeface="Century Gothic" pitchFamily="34" charset="0"/>
              </a:rPr>
              <a:t/>
            </a:r>
            <a:br>
              <a:rPr lang="en-US" sz="1200" b="1" dirty="0" smtClean="0">
                <a:latin typeface="Century Gothic" pitchFamily="34" charset="0"/>
              </a:rPr>
            </a:br>
            <a:endParaRPr lang="en-US" sz="700" dirty="0" smtClean="0">
              <a:latin typeface="Century Gothic" pitchFamily="34" charset="0"/>
            </a:endParaRPr>
          </a:p>
          <a:p>
            <a:pPr marL="342900" indent="-342900">
              <a:buFont typeface="+mj-lt"/>
              <a:buAutoNum type="arabicPeriod"/>
            </a:pPr>
            <a:r>
              <a:rPr lang="en-US" sz="1400" b="1" dirty="0" smtClean="0">
                <a:solidFill>
                  <a:srgbClr val="C00000"/>
                </a:solidFill>
                <a:latin typeface="Century Gothic" pitchFamily="34" charset="0"/>
              </a:rPr>
              <a:t>If 58% of Owner Occupied Becomes 40%</a:t>
            </a:r>
            <a:endParaRPr lang="en-US" sz="1200" b="1" dirty="0">
              <a:latin typeface="Century Gothic" pitchFamily="34" charset="0"/>
            </a:endParaRPr>
          </a:p>
          <a:p>
            <a:pPr marL="800100" lvl="1" indent="-342900">
              <a:buFont typeface="Arial" charset="0"/>
              <a:buChar char="•"/>
            </a:pPr>
            <a:r>
              <a:rPr lang="en-US" sz="1200" b="1" dirty="0" smtClean="0">
                <a:latin typeface="Century Gothic" pitchFamily="34" charset="0"/>
              </a:rPr>
              <a:t>635,082 Total rental stock</a:t>
            </a:r>
          </a:p>
          <a:p>
            <a:pPr marL="800100" lvl="1" indent="-342900">
              <a:buFont typeface="Arial" charset="0"/>
              <a:buChar char="•"/>
            </a:pPr>
            <a:r>
              <a:rPr lang="en-US" sz="1200" b="1" dirty="0" smtClean="0">
                <a:latin typeface="Century Gothic" pitchFamily="34" charset="0"/>
              </a:rPr>
              <a:t>444,557 Total private investment properties</a:t>
            </a:r>
            <a:endParaRPr lang="en-US" sz="1200" b="1" dirty="0">
              <a:latin typeface="Century Gothic" pitchFamily="34" charset="0"/>
            </a:endParaRPr>
          </a:p>
          <a:p>
            <a:pPr marL="800100" lvl="1" indent="-342900">
              <a:buFont typeface="Arial" charset="0"/>
              <a:buChar char="•"/>
            </a:pPr>
            <a:r>
              <a:rPr lang="en-US" sz="1200" b="1" dirty="0" smtClean="0">
                <a:latin typeface="Century Gothic" pitchFamily="34" charset="0"/>
              </a:rPr>
              <a:t>133,367 New doors at 40% </a:t>
            </a:r>
            <a:br>
              <a:rPr lang="en-US" sz="1200" b="1" dirty="0" smtClean="0">
                <a:latin typeface="Century Gothic" pitchFamily="34" charset="0"/>
              </a:rPr>
            </a:br>
            <a:r>
              <a:rPr lang="en-US" sz="1200" b="1" dirty="0" smtClean="0">
                <a:latin typeface="Century Gothic" pitchFamily="34" charset="0"/>
              </a:rPr>
              <a:t/>
            </a:r>
            <a:br>
              <a:rPr lang="en-US" sz="1200" b="1" dirty="0" smtClean="0">
                <a:latin typeface="Century Gothic" pitchFamily="34" charset="0"/>
              </a:rPr>
            </a:br>
            <a:endParaRPr lang="en-US" sz="700" b="1" dirty="0" smtClean="0">
              <a:latin typeface="Century Gothic" pitchFamily="34" charset="0"/>
            </a:endParaRPr>
          </a:p>
          <a:p>
            <a:pPr marL="342900" indent="-342900">
              <a:buFont typeface="+mj-lt"/>
              <a:buAutoNum type="arabicPeriod"/>
            </a:pPr>
            <a:r>
              <a:rPr lang="en-US" sz="1400" b="1" dirty="0" smtClean="0">
                <a:solidFill>
                  <a:srgbClr val="C00000"/>
                </a:solidFill>
                <a:latin typeface="Century Gothic" pitchFamily="34" charset="0"/>
              </a:rPr>
              <a:t>If There is a Recession by 2020</a:t>
            </a:r>
            <a:endParaRPr lang="en-US" sz="1400" b="1" dirty="0">
              <a:solidFill>
                <a:srgbClr val="C00000"/>
              </a:solidFill>
              <a:latin typeface="Century Gothic" pitchFamily="34" charset="0"/>
            </a:endParaRPr>
          </a:p>
          <a:p>
            <a:pPr marL="800100" lvl="1" indent="-342900">
              <a:buFont typeface="Arial" charset="0"/>
              <a:buChar char="•"/>
            </a:pPr>
            <a:r>
              <a:rPr lang="en-US" sz="1200" b="1" dirty="0" smtClean="0">
                <a:latin typeface="Century Gothic" pitchFamily="34" charset="0"/>
              </a:rPr>
              <a:t>30,000 Annual sales in recovery market</a:t>
            </a:r>
          </a:p>
          <a:p>
            <a:pPr marL="800100" lvl="1" indent="-342900">
              <a:buFont typeface="Arial" charset="0"/>
              <a:buChar char="•"/>
            </a:pPr>
            <a:r>
              <a:rPr lang="en-US" sz="1200" b="1" dirty="0" smtClean="0">
                <a:latin typeface="Century Gothic" pitchFamily="34" charset="0"/>
              </a:rPr>
              <a:t>22,000 Annual sales in a recessionary market</a:t>
            </a:r>
          </a:p>
          <a:p>
            <a:pPr marL="800100" lvl="1" indent="-342900">
              <a:buFont typeface="Arial" charset="0"/>
              <a:buChar char="•"/>
            </a:pPr>
            <a:r>
              <a:rPr lang="en-US" sz="1200" b="1" dirty="0" smtClean="0">
                <a:latin typeface="Century Gothic" pitchFamily="34" charset="0"/>
              </a:rPr>
              <a:t>12,000 new doors in a normal recession</a:t>
            </a:r>
            <a:r>
              <a:rPr lang="en-US" sz="1400" b="1" dirty="0" smtClean="0">
                <a:latin typeface="Century Gothic" pitchFamily="34" charset="0"/>
              </a:rPr>
              <a:t/>
            </a:r>
            <a:br>
              <a:rPr lang="en-US" sz="1400" b="1" dirty="0" smtClean="0">
                <a:latin typeface="Century Gothic" pitchFamily="34" charset="0"/>
              </a:rPr>
            </a:br>
            <a:endParaRPr lang="en-US" sz="1400" b="1" dirty="0">
              <a:latin typeface="Century Gothic" pitchFamily="34" charset="0"/>
            </a:endParaRPr>
          </a:p>
          <a:p>
            <a:pPr marL="742950" lvl="1" indent="-285750">
              <a:buFont typeface="Arial" pitchFamily="34" charset="0"/>
              <a:buChar char="•"/>
            </a:pPr>
            <a:endParaRPr lang="en-US" sz="1300" dirty="0" smtClean="0">
              <a:latin typeface="Century Gothic" pitchFamily="34" charset="0"/>
            </a:endParaRPr>
          </a:p>
          <a:p>
            <a:pPr lvl="1"/>
            <a:r>
              <a:rPr lang="en-US" dirty="0"/>
              <a:t/>
            </a:r>
            <a:br>
              <a:rPr lang="en-US" dirty="0"/>
            </a:br>
            <a:endParaRPr lang="en-US" dirty="0"/>
          </a:p>
          <a:p>
            <a:endParaRPr lang="en-US" dirty="0"/>
          </a:p>
        </p:txBody>
      </p:sp>
      <p:sp>
        <p:nvSpPr>
          <p:cNvPr id="7" name="TextBox 6"/>
          <p:cNvSpPr txBox="1"/>
          <p:nvPr/>
        </p:nvSpPr>
        <p:spPr>
          <a:xfrm>
            <a:off x="5410200" y="1657350"/>
            <a:ext cx="2971800" cy="1323439"/>
          </a:xfrm>
          <a:prstGeom prst="rect">
            <a:avLst/>
          </a:prstGeom>
          <a:noFill/>
          <a:ln w="28575">
            <a:solidFill>
              <a:schemeClr val="tx1"/>
            </a:solidFill>
          </a:ln>
        </p:spPr>
        <p:txBody>
          <a:bodyPr wrap="square" rtlCol="0">
            <a:spAutoFit/>
          </a:bodyPr>
          <a:lstStyle/>
          <a:p>
            <a:pPr algn="ctr"/>
            <a:r>
              <a:rPr lang="en-US" b="1" dirty="0" smtClean="0">
                <a:solidFill>
                  <a:srgbClr val="C00000"/>
                </a:solidFill>
              </a:rPr>
              <a:t>86,020</a:t>
            </a:r>
            <a:r>
              <a:rPr lang="en-US" b="1" dirty="0" smtClean="0"/>
              <a:t> New Managed Doors in a ’Good Squall’</a:t>
            </a:r>
          </a:p>
          <a:p>
            <a:pPr algn="ctr"/>
            <a:endParaRPr lang="en-US" sz="800" b="1" dirty="0" smtClean="0"/>
          </a:p>
          <a:p>
            <a:pPr algn="ctr"/>
            <a:r>
              <a:rPr lang="en-US" b="1" dirty="0" smtClean="0">
                <a:solidFill>
                  <a:srgbClr val="C00000"/>
                </a:solidFill>
              </a:rPr>
              <a:t>156,480</a:t>
            </a:r>
            <a:r>
              <a:rPr lang="en-US" b="1" dirty="0" smtClean="0"/>
              <a:t> New Managed Doors in a ‘Perfect Storm’</a:t>
            </a:r>
          </a:p>
        </p:txBody>
      </p:sp>
      <p:sp>
        <p:nvSpPr>
          <p:cNvPr id="8" name="TextBox 7"/>
          <p:cNvSpPr txBox="1"/>
          <p:nvPr/>
        </p:nvSpPr>
        <p:spPr>
          <a:xfrm>
            <a:off x="5410200" y="3068419"/>
            <a:ext cx="2971800" cy="646331"/>
          </a:xfrm>
          <a:prstGeom prst="rect">
            <a:avLst/>
          </a:prstGeom>
          <a:noFill/>
          <a:ln w="19050">
            <a:solidFill>
              <a:schemeClr val="tx1"/>
            </a:solidFill>
          </a:ln>
        </p:spPr>
        <p:txBody>
          <a:bodyPr wrap="square" rtlCol="0">
            <a:spAutoFit/>
          </a:bodyPr>
          <a:lstStyle/>
          <a:p>
            <a:pPr algn="ctr"/>
            <a:r>
              <a:rPr lang="en-US" b="1" i="1" dirty="0"/>
              <a:t>Only </a:t>
            </a:r>
            <a:r>
              <a:rPr lang="en-US" b="1" i="1" dirty="0">
                <a:solidFill>
                  <a:srgbClr val="C00000"/>
                </a:solidFill>
              </a:rPr>
              <a:t>93,357</a:t>
            </a:r>
            <a:r>
              <a:rPr lang="en-US" b="1" i="1" dirty="0"/>
              <a:t> Doors Currently Under </a:t>
            </a:r>
            <a:r>
              <a:rPr lang="en-US" b="1" i="1" dirty="0" smtClean="0"/>
              <a:t>Management</a:t>
            </a:r>
            <a:endParaRPr lang="en-US" b="1" i="1" dirty="0"/>
          </a:p>
        </p:txBody>
      </p:sp>
      <p:sp>
        <p:nvSpPr>
          <p:cNvPr id="11" name="TextBox 10"/>
          <p:cNvSpPr txBox="1"/>
          <p:nvPr/>
        </p:nvSpPr>
        <p:spPr>
          <a:xfrm>
            <a:off x="658524" y="133350"/>
            <a:ext cx="7826951" cy="523220"/>
          </a:xfrm>
          <a:prstGeom prst="rect">
            <a:avLst/>
          </a:prstGeom>
          <a:noFill/>
          <a:ln w="12700">
            <a:solidFill>
              <a:schemeClr val="tx1"/>
            </a:solidFill>
          </a:ln>
        </p:spPr>
        <p:txBody>
          <a:bodyPr wrap="none" rtlCol="0">
            <a:spAutoFit/>
          </a:bodyPr>
          <a:lstStyle/>
          <a:p>
            <a:r>
              <a:rPr lang="en-US" sz="2800" b="1" dirty="0" smtClean="0">
                <a:latin typeface="+mj-lt"/>
              </a:rPr>
              <a:t>HOW COLOSSAL IN ORANGE COUNTY, CALIFORNIA?</a:t>
            </a:r>
            <a:endParaRPr lang="en-US" sz="2800" dirty="0">
              <a:latin typeface="+mj-lt"/>
            </a:endParaRPr>
          </a:p>
        </p:txBody>
      </p:sp>
      <p:pic>
        <p:nvPicPr>
          <p:cNvPr id="1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27545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mbeale\Desktop\2powerpoint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Content Placeholder 3"/>
          <p:cNvGraphicFramePr>
            <a:graphicFrameLocks/>
          </p:cNvGraphicFramePr>
          <p:nvPr>
            <p:extLst>
              <p:ext uri="{D42A27DB-BD31-4B8C-83A1-F6EECF244321}">
                <p14:modId xmlns:p14="http://schemas.microsoft.com/office/powerpoint/2010/main" val="3726848922"/>
              </p:ext>
            </p:extLst>
          </p:nvPr>
        </p:nvGraphicFramePr>
        <p:xfrm>
          <a:off x="4648201" y="1340882"/>
          <a:ext cx="4190999" cy="30289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ontent Placeholder 3"/>
          <p:cNvGraphicFramePr>
            <a:graphicFrameLocks/>
          </p:cNvGraphicFramePr>
          <p:nvPr>
            <p:extLst>
              <p:ext uri="{D42A27DB-BD31-4B8C-83A1-F6EECF244321}">
                <p14:modId xmlns:p14="http://schemas.microsoft.com/office/powerpoint/2010/main" val="2307552461"/>
              </p:ext>
            </p:extLst>
          </p:nvPr>
        </p:nvGraphicFramePr>
        <p:xfrm>
          <a:off x="228600" y="1365067"/>
          <a:ext cx="4190999" cy="3028950"/>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p:cNvSpPr txBox="1"/>
          <p:nvPr/>
        </p:nvSpPr>
        <p:spPr>
          <a:xfrm>
            <a:off x="228601" y="971550"/>
            <a:ext cx="4190999" cy="369332"/>
          </a:xfrm>
          <a:prstGeom prst="rect">
            <a:avLst/>
          </a:prstGeom>
          <a:noFill/>
          <a:ln w="12700">
            <a:solidFill>
              <a:schemeClr val="tx1"/>
            </a:solidFill>
          </a:ln>
        </p:spPr>
        <p:txBody>
          <a:bodyPr wrap="square" rtlCol="0">
            <a:spAutoFit/>
          </a:bodyPr>
          <a:lstStyle/>
          <a:p>
            <a:pPr algn="ctr"/>
            <a:r>
              <a:rPr lang="en-US" b="1" dirty="0" smtClean="0"/>
              <a:t>WHY DO THEY SMIPO?</a:t>
            </a:r>
            <a:endParaRPr lang="en-US" b="1" dirty="0"/>
          </a:p>
        </p:txBody>
      </p:sp>
      <p:sp>
        <p:nvSpPr>
          <p:cNvPr id="9" name="TextBox 8"/>
          <p:cNvSpPr txBox="1"/>
          <p:nvPr/>
        </p:nvSpPr>
        <p:spPr>
          <a:xfrm>
            <a:off x="4648200" y="971550"/>
            <a:ext cx="4191000" cy="369332"/>
          </a:xfrm>
          <a:prstGeom prst="rect">
            <a:avLst/>
          </a:prstGeom>
          <a:noFill/>
          <a:ln w="12700">
            <a:solidFill>
              <a:schemeClr val="tx1"/>
            </a:solidFill>
          </a:ln>
        </p:spPr>
        <p:txBody>
          <a:bodyPr wrap="square" rtlCol="0">
            <a:spAutoFit/>
          </a:bodyPr>
          <a:lstStyle/>
          <a:p>
            <a:pPr algn="ctr"/>
            <a:r>
              <a:rPr lang="en-US" b="1" dirty="0" smtClean="0"/>
              <a:t>WHY DO THEY STOP SMIPO-ING?</a:t>
            </a:r>
            <a:endParaRPr lang="en-US" b="1" dirty="0"/>
          </a:p>
        </p:txBody>
      </p:sp>
      <p:sp>
        <p:nvSpPr>
          <p:cNvPr id="10" name="TextBox 9"/>
          <p:cNvSpPr txBox="1"/>
          <p:nvPr/>
        </p:nvSpPr>
        <p:spPr>
          <a:xfrm>
            <a:off x="228600" y="209550"/>
            <a:ext cx="3873240" cy="523220"/>
          </a:xfrm>
          <a:prstGeom prst="rect">
            <a:avLst/>
          </a:prstGeom>
          <a:noFill/>
          <a:ln w="12700">
            <a:solidFill>
              <a:schemeClr val="tx1"/>
            </a:solidFill>
          </a:ln>
        </p:spPr>
        <p:txBody>
          <a:bodyPr wrap="none" rtlCol="0">
            <a:spAutoFit/>
          </a:bodyPr>
          <a:lstStyle/>
          <a:p>
            <a:r>
              <a:rPr lang="en-US" sz="2800" b="1" dirty="0" smtClean="0">
                <a:effectLst>
                  <a:outerShdw blurRad="38100" dist="38100" dir="2700000" algn="tl">
                    <a:srgbClr val="000000">
                      <a:alpha val="43137"/>
                    </a:srgbClr>
                  </a:outerShdw>
                </a:effectLst>
                <a:latin typeface="+mj-lt"/>
              </a:rPr>
              <a:t>LET’S ASK SOME SMIPOS</a:t>
            </a:r>
            <a:endParaRPr lang="en-US" sz="2800" dirty="0">
              <a:effectLst>
                <a:outerShdw blurRad="38100" dist="38100" dir="2700000" algn="tl">
                  <a:srgbClr val="000000">
                    <a:alpha val="43137"/>
                  </a:srgbClr>
                </a:outerShdw>
              </a:effectLst>
              <a:latin typeface="+mj-lt"/>
            </a:endParaRPr>
          </a:p>
        </p:txBody>
      </p:sp>
      <p:pic>
        <p:nvPicPr>
          <p:cNvPr id="1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2400" y="44005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36822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mbeale\Desktop\2powerpoint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Content Placeholder 3"/>
          <p:cNvGraphicFramePr>
            <a:graphicFrameLocks/>
          </p:cNvGraphicFramePr>
          <p:nvPr>
            <p:extLst>
              <p:ext uri="{D42A27DB-BD31-4B8C-83A1-F6EECF244321}">
                <p14:modId xmlns:p14="http://schemas.microsoft.com/office/powerpoint/2010/main" val="1113760836"/>
              </p:ext>
            </p:extLst>
          </p:nvPr>
        </p:nvGraphicFramePr>
        <p:xfrm>
          <a:off x="228601" y="1314450"/>
          <a:ext cx="4267200" cy="32575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ontent Placeholder 3"/>
          <p:cNvGraphicFramePr>
            <a:graphicFrameLocks/>
          </p:cNvGraphicFramePr>
          <p:nvPr>
            <p:extLst>
              <p:ext uri="{D42A27DB-BD31-4B8C-83A1-F6EECF244321}">
                <p14:modId xmlns:p14="http://schemas.microsoft.com/office/powerpoint/2010/main" val="2608499346"/>
              </p:ext>
            </p:extLst>
          </p:nvPr>
        </p:nvGraphicFramePr>
        <p:xfrm>
          <a:off x="4724400" y="1163159"/>
          <a:ext cx="4267200" cy="3259931"/>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p:cNvSpPr txBox="1"/>
          <p:nvPr/>
        </p:nvSpPr>
        <p:spPr>
          <a:xfrm>
            <a:off x="228601" y="978493"/>
            <a:ext cx="4267200" cy="369332"/>
          </a:xfrm>
          <a:prstGeom prst="rect">
            <a:avLst/>
          </a:prstGeom>
          <a:noFill/>
          <a:ln w="12700">
            <a:solidFill>
              <a:schemeClr val="tx1"/>
            </a:solidFill>
          </a:ln>
        </p:spPr>
        <p:txBody>
          <a:bodyPr wrap="square" rtlCol="0">
            <a:spAutoFit/>
          </a:bodyPr>
          <a:lstStyle/>
          <a:p>
            <a:pPr algn="ctr"/>
            <a:r>
              <a:rPr lang="en-US" b="1" dirty="0" smtClean="0"/>
              <a:t>HOW DO THEY FEEL NOT SMIPO-ING?</a:t>
            </a:r>
            <a:endParaRPr lang="en-US" b="1" dirty="0"/>
          </a:p>
        </p:txBody>
      </p:sp>
      <p:sp>
        <p:nvSpPr>
          <p:cNvPr id="9" name="TextBox 8"/>
          <p:cNvSpPr txBox="1"/>
          <p:nvPr/>
        </p:nvSpPr>
        <p:spPr>
          <a:xfrm>
            <a:off x="4724400" y="819150"/>
            <a:ext cx="4267200" cy="369332"/>
          </a:xfrm>
          <a:prstGeom prst="rect">
            <a:avLst/>
          </a:prstGeom>
          <a:noFill/>
          <a:ln w="12700">
            <a:solidFill>
              <a:schemeClr val="tx1"/>
            </a:solidFill>
          </a:ln>
        </p:spPr>
        <p:txBody>
          <a:bodyPr wrap="square" rtlCol="0">
            <a:spAutoFit/>
          </a:bodyPr>
          <a:lstStyle/>
          <a:p>
            <a:pPr algn="ctr"/>
            <a:r>
              <a:rPr lang="en-US" b="1" dirty="0" smtClean="0"/>
              <a:t>WHAT IT TAKES TO STOP SMIPO-ING</a:t>
            </a:r>
            <a:endParaRPr lang="en-US" b="1" dirty="0"/>
          </a:p>
        </p:txBody>
      </p:sp>
      <p:sp>
        <p:nvSpPr>
          <p:cNvPr id="10" name="TextBox 9"/>
          <p:cNvSpPr txBox="1"/>
          <p:nvPr/>
        </p:nvSpPr>
        <p:spPr>
          <a:xfrm>
            <a:off x="304800" y="209550"/>
            <a:ext cx="3873240" cy="523220"/>
          </a:xfrm>
          <a:prstGeom prst="rect">
            <a:avLst/>
          </a:prstGeom>
          <a:noFill/>
          <a:ln w="12700">
            <a:solidFill>
              <a:schemeClr val="tx1"/>
            </a:solidFill>
          </a:ln>
        </p:spPr>
        <p:txBody>
          <a:bodyPr wrap="none" rtlCol="0">
            <a:spAutoFit/>
          </a:bodyPr>
          <a:lstStyle/>
          <a:p>
            <a:r>
              <a:rPr lang="en-US" sz="2800" b="1" dirty="0" smtClean="0">
                <a:effectLst>
                  <a:outerShdw blurRad="38100" dist="38100" dir="2700000" algn="tl">
                    <a:srgbClr val="000000">
                      <a:alpha val="43137"/>
                    </a:srgbClr>
                  </a:outerShdw>
                </a:effectLst>
                <a:latin typeface="+mj-lt"/>
              </a:rPr>
              <a:t>LET’S ASK SOME SMIPOS</a:t>
            </a:r>
            <a:endParaRPr lang="en-US" sz="2800" dirty="0">
              <a:effectLst>
                <a:outerShdw blurRad="38100" dist="38100" dir="2700000" algn="tl">
                  <a:srgbClr val="000000">
                    <a:alpha val="43137"/>
                  </a:srgbClr>
                </a:outerShdw>
              </a:effectLst>
              <a:latin typeface="+mj-lt"/>
            </a:endParaRPr>
          </a:p>
        </p:txBody>
      </p:sp>
      <p:pic>
        <p:nvPicPr>
          <p:cNvPr id="1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92533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referRelativeResize="0">
            <a:picLocks/>
          </p:cNvPicPr>
          <p:nvPr/>
        </p:nvPicPr>
        <p:blipFill rotWithShape="1">
          <a:blip r:embed="rId2" cstate="print">
            <a:extLst>
              <a:ext uri="{28A0092B-C50C-407E-A947-70E740481C1C}">
                <a14:useLocalDpi xmlns:a14="http://schemas.microsoft.com/office/drawing/2010/main" val="0"/>
              </a:ext>
            </a:extLst>
          </a:blip>
          <a:srcRect b="9638"/>
          <a:stretch/>
        </p:blipFill>
        <p:spPr>
          <a:xfrm>
            <a:off x="-1057" y="0"/>
            <a:ext cx="9150568" cy="5143500"/>
          </a:xfrm>
          <a:prstGeom prst="rect">
            <a:avLst/>
          </a:prstGeom>
        </p:spPr>
      </p:pic>
      <p:sp>
        <p:nvSpPr>
          <p:cNvPr id="5" name="Round Diagonal Corner Rectangle 4"/>
          <p:cNvSpPr/>
          <p:nvPr/>
        </p:nvSpPr>
        <p:spPr>
          <a:xfrm>
            <a:off x="302684" y="514350"/>
            <a:ext cx="8536517" cy="3714750"/>
          </a:xfrm>
          <a:prstGeom prst="round2DiagRect">
            <a:avLst/>
          </a:prstGeom>
          <a:solidFill>
            <a:schemeClr val="bg1">
              <a:lumMod val="95000"/>
              <a:alpha val="96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socialBar.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1407" y="2457450"/>
            <a:ext cx="7092176" cy="1104900"/>
          </a:xfrm>
          <a:prstGeom prst="rect">
            <a:avLst/>
          </a:prstGeom>
        </p:spPr>
      </p:pic>
      <p:sp>
        <p:nvSpPr>
          <p:cNvPr id="7" name="TextBox 6"/>
          <p:cNvSpPr txBox="1"/>
          <p:nvPr/>
        </p:nvSpPr>
        <p:spPr>
          <a:xfrm>
            <a:off x="-1058" y="1123950"/>
            <a:ext cx="9143999" cy="1015663"/>
          </a:xfrm>
          <a:prstGeom prst="rect">
            <a:avLst/>
          </a:prstGeom>
          <a:noFill/>
        </p:spPr>
        <p:txBody>
          <a:bodyPr wrap="square" rtlCol="0">
            <a:spAutoFit/>
          </a:bodyPr>
          <a:lstStyle/>
          <a:p>
            <a:pPr algn="ctr"/>
            <a:r>
              <a:rPr lang="en-US" sz="6000" dirty="0" smtClean="0">
                <a:latin typeface="Britannic Bold" panose="020B0903060703020204" pitchFamily="34" charset="0"/>
              </a:rPr>
              <a:t>#NARPM2018</a:t>
            </a:r>
            <a:endParaRPr lang="en-US" sz="6000" dirty="0">
              <a:latin typeface="Britannic Bold" panose="020B0903060703020204" pitchFamily="34" charset="0"/>
            </a:endParaRPr>
          </a:p>
        </p:txBody>
      </p:sp>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92984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Users\mbeale\Desktop\2powerpoint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1047970" y="1143000"/>
            <a:ext cx="7486430" cy="551450"/>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smtClean="0">
                <a:solidFill>
                  <a:srgbClr val="C00000"/>
                </a:solidFill>
                <a:latin typeface="Times New Roman" charset="0"/>
                <a:ea typeface="Times New Roman" charset="0"/>
                <a:cs typeface="Times New Roman" charset="0"/>
              </a:rPr>
              <a:t>THE 4 PILLARS</a:t>
            </a:r>
            <a:endParaRPr lang="en-US" sz="3200" b="1" dirty="0">
              <a:solidFill>
                <a:srgbClr val="C00000"/>
              </a:solidFill>
              <a:latin typeface="Times New Roman" charset="0"/>
              <a:ea typeface="Times New Roman" charset="0"/>
              <a:cs typeface="Times New Roman" charset="0"/>
            </a:endParaRPr>
          </a:p>
        </p:txBody>
      </p:sp>
      <p:pic>
        <p:nvPicPr>
          <p:cNvPr id="7"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t="16628"/>
          <a:stretch/>
        </p:blipFill>
        <p:spPr>
          <a:xfrm>
            <a:off x="609600" y="857250"/>
            <a:ext cx="7812159" cy="3657600"/>
          </a:xfrm>
          <a:prstGeom prst="rect">
            <a:avLst/>
          </a:prstGeom>
        </p:spPr>
      </p:pic>
      <p:sp>
        <p:nvSpPr>
          <p:cNvPr id="8" name="TextBox 7"/>
          <p:cNvSpPr txBox="1"/>
          <p:nvPr/>
        </p:nvSpPr>
        <p:spPr>
          <a:xfrm rot="16200000">
            <a:off x="1375927" y="2601699"/>
            <a:ext cx="1859841" cy="461665"/>
          </a:xfrm>
          <a:prstGeom prst="rect">
            <a:avLst/>
          </a:prstGeom>
          <a:noFill/>
        </p:spPr>
        <p:txBody>
          <a:bodyPr wrap="square" rtlCol="0">
            <a:spAutoFit/>
          </a:bodyPr>
          <a:lstStyle/>
          <a:p>
            <a:pPr algn="ctr"/>
            <a:r>
              <a:rPr lang="en-US" sz="2400" b="1" dirty="0">
                <a:solidFill>
                  <a:schemeClr val="bg1"/>
                </a:solidFill>
              </a:rPr>
              <a:t>VALUE</a:t>
            </a:r>
          </a:p>
        </p:txBody>
      </p:sp>
      <p:sp>
        <p:nvSpPr>
          <p:cNvPr id="9" name="TextBox 8"/>
          <p:cNvSpPr txBox="1"/>
          <p:nvPr/>
        </p:nvSpPr>
        <p:spPr>
          <a:xfrm rot="16200000">
            <a:off x="2801646" y="2631206"/>
            <a:ext cx="1859843" cy="369332"/>
          </a:xfrm>
          <a:prstGeom prst="rect">
            <a:avLst/>
          </a:prstGeom>
          <a:noFill/>
        </p:spPr>
        <p:txBody>
          <a:bodyPr wrap="square" rtlCol="0">
            <a:spAutoFit/>
          </a:bodyPr>
          <a:lstStyle/>
          <a:p>
            <a:pPr algn="ctr"/>
            <a:r>
              <a:rPr lang="en-US" b="1" dirty="0">
                <a:solidFill>
                  <a:schemeClr val="bg1"/>
                </a:solidFill>
              </a:rPr>
              <a:t>TRANSPARENCY</a:t>
            </a:r>
            <a:endParaRPr lang="en-US" sz="2400" b="1" dirty="0">
              <a:solidFill>
                <a:schemeClr val="bg1"/>
              </a:solidFill>
            </a:endParaRPr>
          </a:p>
        </p:txBody>
      </p:sp>
      <p:sp>
        <p:nvSpPr>
          <p:cNvPr id="10" name="TextBox 9"/>
          <p:cNvSpPr txBox="1"/>
          <p:nvPr/>
        </p:nvSpPr>
        <p:spPr>
          <a:xfrm rot="16200000">
            <a:off x="4249446" y="2572125"/>
            <a:ext cx="1859843" cy="461665"/>
          </a:xfrm>
          <a:prstGeom prst="rect">
            <a:avLst/>
          </a:prstGeom>
          <a:noFill/>
        </p:spPr>
        <p:txBody>
          <a:bodyPr wrap="square" rtlCol="0">
            <a:spAutoFit/>
          </a:bodyPr>
          <a:lstStyle/>
          <a:p>
            <a:pPr algn="ctr"/>
            <a:r>
              <a:rPr lang="en-US" sz="2400" b="1" dirty="0">
                <a:solidFill>
                  <a:schemeClr val="bg1"/>
                </a:solidFill>
              </a:rPr>
              <a:t>SERVICE</a:t>
            </a:r>
          </a:p>
        </p:txBody>
      </p:sp>
      <p:sp>
        <p:nvSpPr>
          <p:cNvPr id="11" name="TextBox 10"/>
          <p:cNvSpPr txBox="1"/>
          <p:nvPr/>
        </p:nvSpPr>
        <p:spPr>
          <a:xfrm rot="16200000">
            <a:off x="5625512" y="2611146"/>
            <a:ext cx="1859843" cy="461665"/>
          </a:xfrm>
          <a:prstGeom prst="rect">
            <a:avLst/>
          </a:prstGeom>
          <a:noFill/>
        </p:spPr>
        <p:txBody>
          <a:bodyPr wrap="square" rtlCol="0">
            <a:spAutoFit/>
          </a:bodyPr>
          <a:lstStyle/>
          <a:p>
            <a:pPr algn="ctr"/>
            <a:r>
              <a:rPr lang="en-US" sz="2400" b="1" dirty="0">
                <a:solidFill>
                  <a:schemeClr val="bg1"/>
                </a:solidFill>
              </a:rPr>
              <a:t>PRICE</a:t>
            </a:r>
          </a:p>
        </p:txBody>
      </p:sp>
      <p:sp>
        <p:nvSpPr>
          <p:cNvPr id="12" name="TextBox 11"/>
          <p:cNvSpPr txBox="1"/>
          <p:nvPr/>
        </p:nvSpPr>
        <p:spPr>
          <a:xfrm>
            <a:off x="304800" y="209550"/>
            <a:ext cx="4914166" cy="523220"/>
          </a:xfrm>
          <a:prstGeom prst="rect">
            <a:avLst/>
          </a:prstGeom>
          <a:noFill/>
          <a:ln w="12700">
            <a:solidFill>
              <a:schemeClr val="tx1"/>
            </a:solidFill>
          </a:ln>
        </p:spPr>
        <p:txBody>
          <a:bodyPr wrap="none" rtlCol="0">
            <a:spAutoFit/>
          </a:bodyPr>
          <a:lstStyle/>
          <a:p>
            <a:r>
              <a:rPr lang="en-US" sz="2800" b="1" dirty="0" smtClean="0">
                <a:effectLst>
                  <a:outerShdw blurRad="38100" dist="38100" dir="2700000" algn="tl">
                    <a:srgbClr val="000000">
                      <a:alpha val="43137"/>
                    </a:srgbClr>
                  </a:outerShdw>
                </a:effectLst>
                <a:latin typeface="+mj-lt"/>
              </a:rPr>
              <a:t>THE 4 PILLARS OF PROGRESSIVE</a:t>
            </a:r>
            <a:endParaRPr lang="en-US" sz="2800" dirty="0">
              <a:effectLst>
                <a:outerShdw blurRad="38100" dist="38100" dir="2700000" algn="tl">
                  <a:srgbClr val="000000">
                    <a:alpha val="43137"/>
                  </a:srgbClr>
                </a:outerShdw>
              </a:effectLst>
              <a:latin typeface="+mj-lt"/>
            </a:endParaRPr>
          </a:p>
        </p:txBody>
      </p:sp>
      <p:pic>
        <p:nvPicPr>
          <p:cNvPr id="1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52191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mbeale\Desktop\2powerpoint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12"/>
          <p:cNvSpPr txBox="1">
            <a:spLocks/>
          </p:cNvSpPr>
          <p:nvPr/>
        </p:nvSpPr>
        <p:spPr>
          <a:xfrm>
            <a:off x="0" y="895350"/>
            <a:ext cx="8915400" cy="4743450"/>
          </a:xfrm>
          <a:prstGeom prst="rect">
            <a:avLst/>
          </a:prstGeom>
        </p:spPr>
        <p:txBody>
          <a:bodyPr vert="horz" lIns="91440" tIns="45720" rIns="91440" bIns="45720" rtlCol="0">
            <a:normAutofit fontScale="325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spcAft>
                <a:spcPts val="600"/>
              </a:spcAft>
            </a:pPr>
            <a:endParaRPr lang="en-US" sz="4200" b="1" dirty="0" smtClean="0">
              <a:solidFill>
                <a:srgbClr val="C00000"/>
              </a:solidFill>
            </a:endParaRPr>
          </a:p>
          <a:p>
            <a:pPr marL="971550" lvl="1" indent="-514350" algn="l">
              <a:buFont typeface="+mj-lt"/>
              <a:buAutoNum type="arabicPeriod"/>
            </a:pPr>
            <a:r>
              <a:rPr lang="en-US" sz="5100" b="1" dirty="0" smtClean="0">
                <a:solidFill>
                  <a:schemeClr val="tx1"/>
                </a:solidFill>
              </a:rPr>
              <a:t>THEY MUST </a:t>
            </a:r>
            <a:r>
              <a:rPr lang="en-US" sz="5100" b="1" dirty="0" smtClean="0">
                <a:solidFill>
                  <a:srgbClr val="C00000"/>
                </a:solidFill>
              </a:rPr>
              <a:t>TRUST</a:t>
            </a:r>
            <a:r>
              <a:rPr lang="en-US" sz="5100" b="1" dirty="0" smtClean="0">
                <a:solidFill>
                  <a:schemeClr val="tx1"/>
                </a:solidFill>
              </a:rPr>
              <a:t> YOU.</a:t>
            </a:r>
          </a:p>
          <a:p>
            <a:pPr marL="1371600" lvl="2" indent="-457200" algn="l">
              <a:buFont typeface="Arial" charset="0"/>
              <a:buChar char="•"/>
            </a:pPr>
            <a:r>
              <a:rPr lang="en-US" sz="4200" b="1" dirty="0" smtClean="0">
                <a:solidFill>
                  <a:schemeClr val="tx1"/>
                </a:solidFill>
              </a:rPr>
              <a:t>You must offer </a:t>
            </a:r>
            <a:r>
              <a:rPr lang="en-US" sz="4200" b="1" dirty="0" smtClean="0">
                <a:solidFill>
                  <a:srgbClr val="C00000"/>
                </a:solidFill>
              </a:rPr>
              <a:t>COMPELLING VALUE PROPOSITIONS </a:t>
            </a:r>
            <a:r>
              <a:rPr lang="en-US" sz="4200" b="1" dirty="0" smtClean="0">
                <a:solidFill>
                  <a:schemeClr val="tx1"/>
                </a:solidFill>
              </a:rPr>
              <a:t>to the SMIPOs.</a:t>
            </a:r>
          </a:p>
          <a:p>
            <a:pPr marL="1828800" lvl="3" indent="-457200" algn="l">
              <a:buFont typeface="Wingdings" charset="2"/>
              <a:buChar char="Ø"/>
            </a:pPr>
            <a:r>
              <a:rPr lang="en-US" sz="3800" b="1" dirty="0" smtClean="0">
                <a:solidFill>
                  <a:schemeClr val="tx1"/>
                </a:solidFill>
              </a:rPr>
              <a:t>They must see the value in what you offer and </a:t>
            </a:r>
            <a:r>
              <a:rPr lang="en-US" sz="3800" b="1" dirty="0" smtClean="0">
                <a:solidFill>
                  <a:srgbClr val="C00000"/>
                </a:solidFill>
              </a:rPr>
              <a:t>trust</a:t>
            </a:r>
            <a:r>
              <a:rPr lang="en-US" sz="3800" b="1" dirty="0" smtClean="0">
                <a:solidFill>
                  <a:schemeClr val="tx1"/>
                </a:solidFill>
              </a:rPr>
              <a:t> that you will be able to do a better job than them. </a:t>
            </a:r>
            <a:r>
              <a:rPr lang="en-US" sz="4200" b="1" dirty="0" smtClean="0">
                <a:solidFill>
                  <a:schemeClr val="tx1"/>
                </a:solidFill>
              </a:rPr>
              <a:t/>
            </a:r>
            <a:br>
              <a:rPr lang="en-US" sz="4200" b="1" dirty="0" smtClean="0">
                <a:solidFill>
                  <a:schemeClr val="tx1"/>
                </a:solidFill>
              </a:rPr>
            </a:br>
            <a:endParaRPr lang="en-US" sz="5100" b="1" dirty="0" smtClean="0">
              <a:solidFill>
                <a:schemeClr val="tx1"/>
              </a:solidFill>
            </a:endParaRPr>
          </a:p>
          <a:p>
            <a:pPr marL="971550" lvl="1" indent="-514350" algn="l">
              <a:buFont typeface="+mj-lt"/>
              <a:buAutoNum type="arabicPeriod"/>
            </a:pPr>
            <a:r>
              <a:rPr lang="en-US" sz="5100" b="1" dirty="0" smtClean="0">
                <a:solidFill>
                  <a:schemeClr val="tx1"/>
                </a:solidFill>
              </a:rPr>
              <a:t>THEY HAVE TO </a:t>
            </a:r>
            <a:r>
              <a:rPr lang="en-US" sz="5100" b="1" dirty="0" smtClean="0">
                <a:solidFill>
                  <a:srgbClr val="C00000"/>
                </a:solidFill>
              </a:rPr>
              <a:t>BELIEVE</a:t>
            </a:r>
            <a:r>
              <a:rPr lang="en-US" sz="5100" b="1" dirty="0" smtClean="0">
                <a:solidFill>
                  <a:schemeClr val="tx1"/>
                </a:solidFill>
              </a:rPr>
              <a:t> YOU.</a:t>
            </a:r>
          </a:p>
          <a:p>
            <a:pPr marL="1371600" lvl="2" indent="-457200" algn="l">
              <a:buFont typeface="Arial" charset="0"/>
              <a:buChar char="•"/>
            </a:pPr>
            <a:r>
              <a:rPr lang="en-US" sz="4200" b="1" dirty="0" smtClean="0">
                <a:solidFill>
                  <a:schemeClr val="tx1"/>
                </a:solidFill>
              </a:rPr>
              <a:t>You must make your business </a:t>
            </a:r>
            <a:r>
              <a:rPr lang="en-US" sz="4200" b="1" dirty="0" smtClean="0">
                <a:solidFill>
                  <a:srgbClr val="C00000"/>
                </a:solidFill>
              </a:rPr>
              <a:t>COMPLETELY TRANSPARENT </a:t>
            </a:r>
            <a:r>
              <a:rPr lang="en-US" sz="4200" b="1" dirty="0" smtClean="0">
                <a:solidFill>
                  <a:schemeClr val="tx1"/>
                </a:solidFill>
              </a:rPr>
              <a:t>to them.</a:t>
            </a:r>
          </a:p>
          <a:p>
            <a:pPr marL="1828800" lvl="3" indent="-457200" algn="l">
              <a:buFont typeface="Wingdings" charset="2"/>
              <a:buChar char="Ø"/>
            </a:pPr>
            <a:r>
              <a:rPr lang="en-US" sz="3800" b="1" dirty="0" smtClean="0">
                <a:solidFill>
                  <a:schemeClr val="tx1"/>
                </a:solidFill>
              </a:rPr>
              <a:t>They must </a:t>
            </a:r>
            <a:r>
              <a:rPr lang="en-US" sz="3800" b="1" dirty="0" smtClean="0">
                <a:solidFill>
                  <a:srgbClr val="C00000"/>
                </a:solidFill>
              </a:rPr>
              <a:t>know</a:t>
            </a:r>
            <a:r>
              <a:rPr lang="en-US" sz="3800" b="1" dirty="0" smtClean="0">
                <a:solidFill>
                  <a:schemeClr val="tx1"/>
                </a:solidFill>
              </a:rPr>
              <a:t> that you will do as you say you will do.</a:t>
            </a:r>
            <a:r>
              <a:rPr lang="en-US" sz="4200" b="1" dirty="0" smtClean="0">
                <a:solidFill>
                  <a:schemeClr val="tx1"/>
                </a:solidFill>
              </a:rPr>
              <a:t/>
            </a:r>
            <a:br>
              <a:rPr lang="en-US" sz="4200" b="1" dirty="0" smtClean="0">
                <a:solidFill>
                  <a:schemeClr val="tx1"/>
                </a:solidFill>
              </a:rPr>
            </a:br>
            <a:endParaRPr lang="en-US" sz="4200" b="1" dirty="0">
              <a:solidFill>
                <a:schemeClr val="tx1"/>
              </a:solidFill>
            </a:endParaRPr>
          </a:p>
          <a:p>
            <a:pPr marL="971550" lvl="1" indent="-514350" algn="l">
              <a:buFont typeface="+mj-lt"/>
              <a:buAutoNum type="arabicPeriod"/>
            </a:pPr>
            <a:r>
              <a:rPr lang="en-US" sz="5100" b="1" dirty="0">
                <a:solidFill>
                  <a:schemeClr val="tx1"/>
                </a:solidFill>
              </a:rPr>
              <a:t>THEY WANT TO </a:t>
            </a:r>
            <a:r>
              <a:rPr lang="en-US" sz="5100" b="1" dirty="0">
                <a:solidFill>
                  <a:srgbClr val="C00000"/>
                </a:solidFill>
              </a:rPr>
              <a:t>LIKE</a:t>
            </a:r>
            <a:r>
              <a:rPr lang="en-US" sz="5100" b="1" dirty="0">
                <a:solidFill>
                  <a:schemeClr val="tx1"/>
                </a:solidFill>
              </a:rPr>
              <a:t> YOU.</a:t>
            </a:r>
          </a:p>
          <a:p>
            <a:pPr marL="1371600" lvl="2" indent="-457200" algn="l">
              <a:buFont typeface="Arial" charset="0"/>
              <a:buChar char="•"/>
            </a:pPr>
            <a:r>
              <a:rPr lang="en-US" sz="4200" b="1" dirty="0">
                <a:solidFill>
                  <a:schemeClr val="tx1"/>
                </a:solidFill>
              </a:rPr>
              <a:t>You need to provide </a:t>
            </a:r>
            <a:r>
              <a:rPr lang="en-US" sz="4200" b="1" dirty="0">
                <a:solidFill>
                  <a:srgbClr val="C00000"/>
                </a:solidFill>
              </a:rPr>
              <a:t>STELLAR CUSTOMER SERVICE </a:t>
            </a:r>
            <a:r>
              <a:rPr lang="en-US" sz="4200" b="1" dirty="0">
                <a:solidFill>
                  <a:schemeClr val="tx1"/>
                </a:solidFill>
              </a:rPr>
              <a:t>at every level.</a:t>
            </a:r>
          </a:p>
          <a:p>
            <a:pPr marL="1828800" lvl="3" indent="-457200" algn="l">
              <a:buFont typeface="Wingdings" charset="2"/>
              <a:buChar char="Ø"/>
            </a:pPr>
            <a:r>
              <a:rPr lang="en-US" sz="3800" b="1" dirty="0">
                <a:solidFill>
                  <a:schemeClr val="tx1"/>
                </a:solidFill>
              </a:rPr>
              <a:t>The only way to gauge their future experience is to evaluate your </a:t>
            </a:r>
            <a:r>
              <a:rPr lang="en-US" sz="3800" b="1" dirty="0">
                <a:solidFill>
                  <a:srgbClr val="C00000"/>
                </a:solidFill>
              </a:rPr>
              <a:t>current</a:t>
            </a:r>
            <a:r>
              <a:rPr lang="en-US" sz="3800" b="1" dirty="0">
                <a:solidFill>
                  <a:schemeClr val="tx1"/>
                </a:solidFill>
              </a:rPr>
              <a:t> relations with owners and tenants</a:t>
            </a:r>
            <a:r>
              <a:rPr lang="en-US" sz="3800" b="1" dirty="0" smtClean="0">
                <a:solidFill>
                  <a:schemeClr val="tx1"/>
                </a:solidFill>
              </a:rPr>
              <a:t>.</a:t>
            </a:r>
            <a:r>
              <a:rPr lang="en-US" sz="4200" b="1" dirty="0" smtClean="0">
                <a:solidFill>
                  <a:schemeClr val="tx1"/>
                </a:solidFill>
              </a:rPr>
              <a:t/>
            </a:r>
            <a:br>
              <a:rPr lang="en-US" sz="4200" b="1" dirty="0" smtClean="0">
                <a:solidFill>
                  <a:schemeClr val="tx1"/>
                </a:solidFill>
              </a:rPr>
            </a:br>
            <a:endParaRPr lang="en-US" sz="4200" b="1" dirty="0" smtClean="0">
              <a:solidFill>
                <a:schemeClr val="tx1"/>
              </a:solidFill>
            </a:endParaRPr>
          </a:p>
          <a:p>
            <a:pPr marL="971550" lvl="1" indent="-514350" algn="l">
              <a:buFont typeface="+mj-lt"/>
              <a:buAutoNum type="arabicPeriod"/>
            </a:pPr>
            <a:r>
              <a:rPr lang="en-US" sz="5100" b="1" dirty="0" smtClean="0">
                <a:solidFill>
                  <a:schemeClr val="tx1"/>
                </a:solidFill>
              </a:rPr>
              <a:t>THEY DEMAND A “</a:t>
            </a:r>
            <a:r>
              <a:rPr lang="en-US" sz="5100" b="1" dirty="0" smtClean="0">
                <a:solidFill>
                  <a:srgbClr val="C00000"/>
                </a:solidFill>
              </a:rPr>
              <a:t>FAIR</a:t>
            </a:r>
            <a:r>
              <a:rPr lang="en-US" sz="5100" b="1" dirty="0" smtClean="0">
                <a:solidFill>
                  <a:schemeClr val="tx1"/>
                </a:solidFill>
              </a:rPr>
              <a:t>” PRICE.</a:t>
            </a:r>
          </a:p>
          <a:p>
            <a:pPr marL="1371600" lvl="2" indent="-457200" algn="l">
              <a:buFont typeface="Arial" charset="0"/>
              <a:buChar char="•"/>
            </a:pPr>
            <a:r>
              <a:rPr lang="en-US" sz="4200" b="1" dirty="0" smtClean="0">
                <a:solidFill>
                  <a:schemeClr val="tx1"/>
                </a:solidFill>
              </a:rPr>
              <a:t>You should price for what the market will bear at the </a:t>
            </a:r>
            <a:r>
              <a:rPr lang="en-US" sz="4200" b="1" dirty="0" smtClean="0">
                <a:solidFill>
                  <a:srgbClr val="C00000"/>
                </a:solidFill>
              </a:rPr>
              <a:t>LOWEST COST </a:t>
            </a:r>
            <a:r>
              <a:rPr lang="en-US" sz="4200" b="1" dirty="0" smtClean="0">
                <a:solidFill>
                  <a:schemeClr val="tx1"/>
                </a:solidFill>
              </a:rPr>
              <a:t>possible.</a:t>
            </a:r>
          </a:p>
          <a:p>
            <a:pPr marL="1828800" lvl="3" indent="-457200" algn="l">
              <a:buFont typeface="Wingdings" charset="2"/>
              <a:buChar char="Ø"/>
            </a:pPr>
            <a:r>
              <a:rPr lang="en-US" sz="3800" b="1" dirty="0" smtClean="0">
                <a:solidFill>
                  <a:schemeClr val="tx1"/>
                </a:solidFill>
              </a:rPr>
              <a:t>They are paying nothing now so they are </a:t>
            </a:r>
            <a:r>
              <a:rPr lang="en-US" sz="3800" b="1" dirty="0" smtClean="0">
                <a:solidFill>
                  <a:srgbClr val="C00000"/>
                </a:solidFill>
              </a:rPr>
              <a:t>price</a:t>
            </a:r>
            <a:r>
              <a:rPr lang="en-US" sz="3800" b="1" dirty="0" smtClean="0">
                <a:solidFill>
                  <a:schemeClr val="tx1"/>
                </a:solidFill>
              </a:rPr>
              <a:t> sensitive.</a:t>
            </a:r>
            <a:br>
              <a:rPr lang="en-US" sz="3800" b="1" dirty="0" smtClean="0">
                <a:solidFill>
                  <a:schemeClr val="tx1"/>
                </a:solidFill>
              </a:rPr>
            </a:br>
            <a:r>
              <a:rPr lang="en-US" sz="4200" b="1" dirty="0" smtClean="0">
                <a:solidFill>
                  <a:schemeClr val="tx1"/>
                </a:solidFill>
              </a:rPr>
              <a:t/>
            </a:r>
            <a:br>
              <a:rPr lang="en-US" sz="4200" b="1" dirty="0" smtClean="0">
                <a:solidFill>
                  <a:schemeClr val="tx1"/>
                </a:solidFill>
              </a:rPr>
            </a:br>
            <a:endParaRPr lang="en-US" dirty="0" smtClean="0"/>
          </a:p>
          <a:p>
            <a:pPr lvl="4"/>
            <a:endParaRPr lang="en-US" dirty="0" smtClean="0"/>
          </a:p>
          <a:p>
            <a:pPr lvl="3"/>
            <a:endParaRPr lang="en-US" dirty="0"/>
          </a:p>
        </p:txBody>
      </p:sp>
      <p:sp>
        <p:nvSpPr>
          <p:cNvPr id="7" name="TextBox 6"/>
          <p:cNvSpPr txBox="1"/>
          <p:nvPr/>
        </p:nvSpPr>
        <p:spPr>
          <a:xfrm>
            <a:off x="1225795" y="294148"/>
            <a:ext cx="6692409" cy="523220"/>
          </a:xfrm>
          <a:prstGeom prst="rect">
            <a:avLst/>
          </a:prstGeom>
          <a:noFill/>
          <a:ln w="12700">
            <a:solidFill>
              <a:schemeClr val="tx1"/>
            </a:solidFill>
          </a:ln>
        </p:spPr>
        <p:txBody>
          <a:bodyPr wrap="none" rtlCol="0">
            <a:spAutoFit/>
          </a:bodyPr>
          <a:lstStyle/>
          <a:p>
            <a:r>
              <a:rPr lang="en-US" sz="2800" b="1" dirty="0" smtClean="0">
                <a:effectLst>
                  <a:outerShdw blurRad="38100" dist="38100" dir="2700000" algn="tl">
                    <a:srgbClr val="000000">
                      <a:alpha val="43137"/>
                    </a:srgbClr>
                  </a:outerShdw>
                </a:effectLst>
                <a:latin typeface="+mj-lt"/>
              </a:rPr>
              <a:t>THE TRAITS REQUIRED TO ATTRACT SMIPOS</a:t>
            </a:r>
            <a:endParaRPr lang="en-US" sz="2800" dirty="0">
              <a:effectLst>
                <a:outerShdw blurRad="38100" dist="38100" dir="2700000" algn="tl">
                  <a:srgbClr val="000000">
                    <a:alpha val="43137"/>
                  </a:srgbClr>
                </a:outerShdw>
              </a:effectLst>
              <a:latin typeface="+mj-lt"/>
            </a:endParaRPr>
          </a:p>
        </p:txBody>
      </p:sp>
      <p:pic>
        <p:nvPicPr>
          <p:cNvPr id="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40012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mbeale\Desktop\2powerpoint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1123950"/>
            <a:ext cx="6754906" cy="3270572"/>
          </a:xfrm>
          <a:prstGeom prst="rect">
            <a:avLst/>
          </a:prstGeom>
        </p:spPr>
      </p:pic>
      <p:sp>
        <p:nvSpPr>
          <p:cNvPr id="7" name="TextBox 6"/>
          <p:cNvSpPr txBox="1"/>
          <p:nvPr/>
        </p:nvSpPr>
        <p:spPr>
          <a:xfrm>
            <a:off x="1825894" y="285750"/>
            <a:ext cx="5541517" cy="523220"/>
          </a:xfrm>
          <a:prstGeom prst="rect">
            <a:avLst/>
          </a:prstGeom>
          <a:noFill/>
          <a:ln w="12700">
            <a:solidFill>
              <a:schemeClr val="tx1"/>
            </a:solidFill>
          </a:ln>
        </p:spPr>
        <p:txBody>
          <a:bodyPr wrap="none" rtlCol="0">
            <a:spAutoFit/>
          </a:bodyPr>
          <a:lstStyle/>
          <a:p>
            <a:r>
              <a:rPr lang="en-US" sz="2800" b="1" dirty="0" smtClean="0">
                <a:effectLst>
                  <a:outerShdw blurRad="38100" dist="38100" dir="2700000" algn="tl">
                    <a:srgbClr val="000000">
                      <a:alpha val="43137"/>
                    </a:srgbClr>
                  </a:outerShdw>
                </a:effectLst>
                <a:latin typeface="+mj-lt"/>
              </a:rPr>
              <a:t>COMPELLING VALUE PROPOSITIONS</a:t>
            </a:r>
            <a:endParaRPr lang="en-US" sz="2800" dirty="0">
              <a:effectLst>
                <a:outerShdw blurRad="38100" dist="38100" dir="2700000" algn="tl">
                  <a:srgbClr val="000000">
                    <a:alpha val="43137"/>
                  </a:srgbClr>
                </a:outerShdw>
              </a:effectLst>
              <a:latin typeface="+mj-lt"/>
            </a:endParaRPr>
          </a:p>
        </p:txBody>
      </p:sp>
      <p:pic>
        <p:nvPicPr>
          <p:cNvPr id="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28636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mbeale\Desktop\2powerpoint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895350"/>
            <a:ext cx="7315200" cy="2531373"/>
          </a:xfrm>
          <a:prstGeom prst="rect">
            <a:avLst/>
          </a:prstGeom>
        </p:spPr>
      </p:pic>
      <p:sp>
        <p:nvSpPr>
          <p:cNvPr id="7" name="TextBox 6"/>
          <p:cNvSpPr txBox="1"/>
          <p:nvPr/>
        </p:nvSpPr>
        <p:spPr>
          <a:xfrm>
            <a:off x="914400" y="3562350"/>
            <a:ext cx="7315200" cy="707886"/>
          </a:xfrm>
          <a:prstGeom prst="rect">
            <a:avLst/>
          </a:prstGeom>
          <a:noFill/>
          <a:ln w="12700">
            <a:solidFill>
              <a:schemeClr val="tx1"/>
            </a:solidFill>
          </a:ln>
        </p:spPr>
        <p:txBody>
          <a:bodyPr wrap="square" rtlCol="0">
            <a:spAutoFit/>
          </a:bodyPr>
          <a:lstStyle/>
          <a:p>
            <a:pPr algn="ctr"/>
            <a:r>
              <a:rPr lang="en-US" sz="2000" b="1" dirty="0" smtClean="0">
                <a:solidFill>
                  <a:srgbClr val="C00000"/>
                </a:solidFill>
              </a:rPr>
              <a:t>The 8 Guarantees</a:t>
            </a:r>
            <a:r>
              <a:rPr lang="en-US" sz="2000" b="1" dirty="0" smtClean="0"/>
              <a:t>: Payment, Service, Fee, Response, </a:t>
            </a:r>
            <a:br>
              <a:rPr lang="en-US" sz="2000" b="1" dirty="0" smtClean="0"/>
            </a:br>
            <a:r>
              <a:rPr lang="en-US" sz="2000" b="1" dirty="0" smtClean="0"/>
              <a:t>Satisfaction, Tenant, Happiness &amp; Rental Guarantees.</a:t>
            </a:r>
            <a:endParaRPr lang="en-US" sz="2000" b="1" dirty="0"/>
          </a:p>
        </p:txBody>
      </p:sp>
      <p:sp>
        <p:nvSpPr>
          <p:cNvPr id="8" name="TextBox 7"/>
          <p:cNvSpPr txBox="1"/>
          <p:nvPr/>
        </p:nvSpPr>
        <p:spPr>
          <a:xfrm>
            <a:off x="1801241" y="209550"/>
            <a:ext cx="5541517" cy="523220"/>
          </a:xfrm>
          <a:prstGeom prst="rect">
            <a:avLst/>
          </a:prstGeom>
          <a:noFill/>
          <a:ln w="12700">
            <a:solidFill>
              <a:schemeClr val="tx1"/>
            </a:solidFill>
          </a:ln>
        </p:spPr>
        <p:txBody>
          <a:bodyPr wrap="none" rtlCol="0">
            <a:spAutoFit/>
          </a:bodyPr>
          <a:lstStyle/>
          <a:p>
            <a:r>
              <a:rPr lang="en-US" sz="2800" b="1" dirty="0" smtClean="0">
                <a:effectLst>
                  <a:outerShdw blurRad="38100" dist="38100" dir="2700000" algn="tl">
                    <a:srgbClr val="000000">
                      <a:alpha val="43137"/>
                    </a:srgbClr>
                  </a:outerShdw>
                </a:effectLst>
                <a:latin typeface="+mj-lt"/>
              </a:rPr>
              <a:t>COMPELLING VALUE PROPOSITIONS</a:t>
            </a:r>
            <a:endParaRPr lang="en-US" sz="2800" dirty="0">
              <a:effectLst>
                <a:outerShdw blurRad="38100" dist="38100" dir="2700000" algn="tl">
                  <a:srgbClr val="000000">
                    <a:alpha val="43137"/>
                  </a:srgbClr>
                </a:outerShdw>
              </a:effectLst>
              <a:latin typeface="+mj-lt"/>
            </a:endParaRPr>
          </a:p>
        </p:txBody>
      </p:sp>
      <p:pic>
        <p:nvPicPr>
          <p:cNvPr id="1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91107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mbeale\Desktop\2powerpoint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130660"/>
            <a:ext cx="6400800" cy="2882179"/>
          </a:xfrm>
          <a:prstGeom prst="rect">
            <a:avLst/>
          </a:prstGeom>
        </p:spPr>
      </p:pic>
      <p:sp>
        <p:nvSpPr>
          <p:cNvPr id="7" name="TextBox 6"/>
          <p:cNvSpPr txBox="1"/>
          <p:nvPr/>
        </p:nvSpPr>
        <p:spPr>
          <a:xfrm>
            <a:off x="1365323" y="4114740"/>
            <a:ext cx="6413351" cy="400110"/>
          </a:xfrm>
          <a:prstGeom prst="rect">
            <a:avLst/>
          </a:prstGeom>
          <a:noFill/>
          <a:ln w="12700">
            <a:solidFill>
              <a:schemeClr val="tx1"/>
            </a:solidFill>
          </a:ln>
        </p:spPr>
        <p:txBody>
          <a:bodyPr wrap="square" rtlCol="0">
            <a:spAutoFit/>
          </a:bodyPr>
          <a:lstStyle/>
          <a:p>
            <a:pPr algn="ctr"/>
            <a:r>
              <a:rPr lang="en-US" sz="2000" b="1" dirty="0" smtClean="0"/>
              <a:t>Totally </a:t>
            </a:r>
            <a:r>
              <a:rPr lang="en-US" sz="2000" b="1" dirty="0" smtClean="0">
                <a:solidFill>
                  <a:srgbClr val="C00000"/>
                </a:solidFill>
              </a:rPr>
              <a:t>Transparent</a:t>
            </a:r>
            <a:r>
              <a:rPr lang="en-US" sz="2000" b="1" dirty="0" smtClean="0"/>
              <a:t> With The World.</a:t>
            </a:r>
          </a:p>
        </p:txBody>
      </p:sp>
      <p:sp>
        <p:nvSpPr>
          <p:cNvPr id="8" name="TextBox 7"/>
          <p:cNvSpPr txBox="1"/>
          <p:nvPr/>
        </p:nvSpPr>
        <p:spPr>
          <a:xfrm>
            <a:off x="1970614" y="438150"/>
            <a:ext cx="5202771" cy="523220"/>
          </a:xfrm>
          <a:prstGeom prst="rect">
            <a:avLst/>
          </a:prstGeom>
          <a:noFill/>
          <a:ln w="12700">
            <a:solidFill>
              <a:schemeClr val="tx1"/>
            </a:solidFill>
          </a:ln>
        </p:spPr>
        <p:txBody>
          <a:bodyPr wrap="none" rtlCol="0">
            <a:spAutoFit/>
          </a:bodyPr>
          <a:lstStyle/>
          <a:p>
            <a:r>
              <a:rPr lang="en-US" sz="2800" b="1" dirty="0" smtClean="0">
                <a:effectLst>
                  <a:outerShdw blurRad="38100" dist="38100" dir="2700000" algn="tl">
                    <a:srgbClr val="000000">
                      <a:alpha val="43137"/>
                    </a:srgbClr>
                  </a:outerShdw>
                </a:effectLst>
                <a:latin typeface="+mj-lt"/>
              </a:rPr>
              <a:t>TOTAL COMPANY TRANSPARENCY</a:t>
            </a:r>
            <a:endParaRPr lang="en-US" sz="2800" dirty="0">
              <a:effectLst>
                <a:outerShdw blurRad="38100" dist="38100" dir="2700000" algn="tl">
                  <a:srgbClr val="000000">
                    <a:alpha val="43137"/>
                  </a:srgbClr>
                </a:outerShdw>
              </a:effectLst>
              <a:latin typeface="+mj-lt"/>
            </a:endParaRPr>
          </a:p>
        </p:txBody>
      </p:sp>
      <p:pic>
        <p:nvPicPr>
          <p:cNvPr id="1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4737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mbeale\Desktop\2powerpoint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971550"/>
            <a:ext cx="7848600" cy="3371850"/>
          </a:xfrm>
          <a:prstGeom prst="rect">
            <a:avLst/>
          </a:prstGeom>
        </p:spPr>
      </p:pic>
      <p:sp>
        <p:nvSpPr>
          <p:cNvPr id="7" name="TextBox 6"/>
          <p:cNvSpPr txBox="1"/>
          <p:nvPr/>
        </p:nvSpPr>
        <p:spPr>
          <a:xfrm>
            <a:off x="381000" y="285750"/>
            <a:ext cx="4142929" cy="523220"/>
          </a:xfrm>
          <a:prstGeom prst="rect">
            <a:avLst/>
          </a:prstGeom>
          <a:noFill/>
          <a:ln w="12700">
            <a:solidFill>
              <a:schemeClr val="tx1"/>
            </a:solidFill>
          </a:ln>
        </p:spPr>
        <p:txBody>
          <a:bodyPr wrap="none" rtlCol="0">
            <a:spAutoFit/>
          </a:bodyPr>
          <a:lstStyle/>
          <a:p>
            <a:r>
              <a:rPr lang="en-US" sz="2800" b="1" dirty="0" smtClean="0">
                <a:effectLst>
                  <a:outerShdw blurRad="38100" dist="38100" dir="2700000" algn="tl">
                    <a:srgbClr val="000000">
                      <a:alpha val="43137"/>
                    </a:srgbClr>
                  </a:outerShdw>
                </a:effectLst>
                <a:latin typeface="+mj-lt"/>
              </a:rPr>
              <a:t>WHERE WE MANAGE MAP</a:t>
            </a:r>
            <a:endParaRPr lang="en-US" sz="2800" dirty="0">
              <a:effectLst>
                <a:outerShdw blurRad="38100" dist="38100" dir="2700000" algn="tl">
                  <a:srgbClr val="000000">
                    <a:alpha val="43137"/>
                  </a:srgbClr>
                </a:outerShdw>
              </a:effectLst>
              <a:latin typeface="+mj-lt"/>
            </a:endParaRPr>
          </a:p>
        </p:txBody>
      </p:sp>
      <p:pic>
        <p:nvPicPr>
          <p:cNvPr id="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87131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mbeale\Desktop\2powerpoint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047750"/>
            <a:ext cx="7924800" cy="3091802"/>
          </a:xfrm>
          <a:prstGeom prst="rect">
            <a:avLst/>
          </a:prstGeom>
        </p:spPr>
      </p:pic>
      <p:sp>
        <p:nvSpPr>
          <p:cNvPr id="7" name="TextBox 6"/>
          <p:cNvSpPr txBox="1"/>
          <p:nvPr/>
        </p:nvSpPr>
        <p:spPr>
          <a:xfrm>
            <a:off x="304800" y="285750"/>
            <a:ext cx="4014176" cy="523220"/>
          </a:xfrm>
          <a:prstGeom prst="rect">
            <a:avLst/>
          </a:prstGeom>
          <a:noFill/>
          <a:ln w="12700">
            <a:solidFill>
              <a:schemeClr val="tx1"/>
            </a:solidFill>
          </a:ln>
        </p:spPr>
        <p:txBody>
          <a:bodyPr wrap="none" rtlCol="0">
            <a:spAutoFit/>
          </a:bodyPr>
          <a:lstStyle/>
          <a:p>
            <a:r>
              <a:rPr lang="en-US" sz="2800" b="1" dirty="0" smtClean="0">
                <a:effectLst>
                  <a:outerShdw blurRad="38100" dist="38100" dir="2700000" algn="tl">
                    <a:srgbClr val="000000">
                      <a:alpha val="43137"/>
                    </a:srgbClr>
                  </a:outerShdw>
                </a:effectLst>
                <a:latin typeface="+mj-lt"/>
              </a:rPr>
              <a:t>THE</a:t>
            </a:r>
            <a:r>
              <a:rPr lang="en-US" sz="2800" b="1" dirty="0" smtClean="0">
                <a:latin typeface="+mj-lt"/>
              </a:rPr>
              <a:t> </a:t>
            </a:r>
            <a:r>
              <a:rPr lang="en-US" sz="2800" b="1" dirty="0" smtClean="0">
                <a:effectLst>
                  <a:outerShdw blurRad="38100" dist="38100" dir="2700000" algn="tl">
                    <a:srgbClr val="000000">
                      <a:alpha val="43137"/>
                    </a:srgbClr>
                  </a:outerShdw>
                </a:effectLst>
                <a:latin typeface="+mj-lt"/>
              </a:rPr>
              <a:t>COMPARISON</a:t>
            </a:r>
            <a:r>
              <a:rPr lang="en-US" sz="2800" b="1" dirty="0" smtClean="0">
                <a:latin typeface="+mj-lt"/>
              </a:rPr>
              <a:t> </a:t>
            </a:r>
            <a:r>
              <a:rPr lang="en-US" sz="2800" b="1" dirty="0" smtClean="0">
                <a:effectLst>
                  <a:outerShdw blurRad="38100" dist="38100" dir="2700000" algn="tl">
                    <a:srgbClr val="000000">
                      <a:alpha val="43137"/>
                    </a:srgbClr>
                  </a:outerShdw>
                </a:effectLst>
                <a:latin typeface="+mj-lt"/>
              </a:rPr>
              <a:t>CHART</a:t>
            </a:r>
            <a:endParaRPr lang="en-US" sz="2800" dirty="0">
              <a:effectLst>
                <a:outerShdw blurRad="38100" dist="38100" dir="2700000" algn="tl">
                  <a:srgbClr val="000000">
                    <a:alpha val="43137"/>
                  </a:srgbClr>
                </a:outerShdw>
              </a:effectLst>
              <a:latin typeface="+mj-lt"/>
            </a:endParaRPr>
          </a:p>
        </p:txBody>
      </p:sp>
      <p:pic>
        <p:nvPicPr>
          <p:cNvPr id="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37825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mbeale\Desktop\2powerpoint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6862" t="-3327" r="47059" b="3327"/>
          <a:stretch/>
        </p:blipFill>
        <p:spPr>
          <a:xfrm>
            <a:off x="-69925" y="1047750"/>
            <a:ext cx="4870525" cy="3435656"/>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r="42857"/>
          <a:stretch/>
        </p:blipFill>
        <p:spPr>
          <a:xfrm>
            <a:off x="5228593" y="514350"/>
            <a:ext cx="2696207" cy="4044310"/>
          </a:xfrm>
          <a:prstGeom prst="rect">
            <a:avLst/>
          </a:prstGeom>
        </p:spPr>
      </p:pic>
      <p:sp>
        <p:nvSpPr>
          <p:cNvPr id="9" name="TextBox 8"/>
          <p:cNvSpPr txBox="1"/>
          <p:nvPr/>
        </p:nvSpPr>
        <p:spPr>
          <a:xfrm>
            <a:off x="381000" y="285750"/>
            <a:ext cx="3568413" cy="523220"/>
          </a:xfrm>
          <a:prstGeom prst="rect">
            <a:avLst/>
          </a:prstGeom>
          <a:noFill/>
          <a:ln w="12700">
            <a:solidFill>
              <a:schemeClr val="tx1"/>
            </a:solidFill>
          </a:ln>
        </p:spPr>
        <p:txBody>
          <a:bodyPr wrap="none" rtlCol="0">
            <a:spAutoFit/>
          </a:bodyPr>
          <a:lstStyle/>
          <a:p>
            <a:r>
              <a:rPr lang="en-US" sz="2800" b="1" dirty="0" smtClean="0">
                <a:effectLst>
                  <a:outerShdw blurRad="38100" dist="38100" dir="2700000" algn="tl">
                    <a:srgbClr val="000000">
                      <a:alpha val="43137"/>
                    </a:srgbClr>
                  </a:outerShdw>
                </a:effectLst>
                <a:latin typeface="+mj-lt"/>
              </a:rPr>
              <a:t>REPUTATION MATTERS</a:t>
            </a:r>
            <a:endParaRPr lang="en-US" sz="2800" dirty="0">
              <a:effectLst>
                <a:outerShdw blurRad="38100" dist="38100" dir="2700000" algn="tl">
                  <a:srgbClr val="000000">
                    <a:alpha val="43137"/>
                  </a:srgbClr>
                </a:outerShdw>
              </a:effectLst>
              <a:latin typeface="+mj-lt"/>
            </a:endParaRPr>
          </a:p>
        </p:txBody>
      </p:sp>
      <p:pic>
        <p:nvPicPr>
          <p:cNvPr id="1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63419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mbeale\Desktop\2powerpoint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85800" y="971550"/>
            <a:ext cx="7010400" cy="4093428"/>
          </a:xfrm>
          <a:prstGeom prst="rect">
            <a:avLst/>
          </a:prstGeom>
          <a:noFill/>
        </p:spPr>
        <p:txBody>
          <a:bodyPr wrap="square" rtlCol="0">
            <a:spAutoFit/>
          </a:bodyPr>
          <a:lstStyle/>
          <a:p>
            <a:pPr marL="285750" indent="-285750">
              <a:buClr>
                <a:schemeClr val="tx1"/>
              </a:buClr>
              <a:buFont typeface="Arial" charset="0"/>
              <a:buChar char="•"/>
            </a:pPr>
            <a:r>
              <a:rPr lang="en-US" b="1" dirty="0" smtClean="0">
                <a:solidFill>
                  <a:srgbClr val="C00000"/>
                </a:solidFill>
              </a:rPr>
              <a:t>RETAIL</a:t>
            </a:r>
          </a:p>
          <a:p>
            <a:pPr marL="742950" lvl="1" indent="-285750">
              <a:buClr>
                <a:schemeClr val="tx1"/>
              </a:buClr>
              <a:buFont typeface="Arial" charset="0"/>
              <a:buChar char="•"/>
            </a:pPr>
            <a:r>
              <a:rPr lang="en-US" b="1" dirty="0" smtClean="0"/>
              <a:t>Traditional Property Management</a:t>
            </a:r>
          </a:p>
          <a:p>
            <a:pPr marL="742950" lvl="1" indent="-285750">
              <a:buClr>
                <a:schemeClr val="tx1"/>
              </a:buClr>
              <a:buFont typeface="Arial" charset="0"/>
              <a:buChar char="•"/>
            </a:pPr>
            <a:r>
              <a:rPr lang="en-US" b="1" dirty="0" smtClean="0"/>
              <a:t>All Income Retained by Company</a:t>
            </a:r>
            <a:br>
              <a:rPr lang="en-US" b="1" dirty="0" smtClean="0"/>
            </a:br>
            <a:endParaRPr lang="en-US" b="1" dirty="0" smtClean="0"/>
          </a:p>
          <a:p>
            <a:pPr marL="285750" indent="-285750">
              <a:buClr>
                <a:schemeClr val="tx1"/>
              </a:buClr>
              <a:buFont typeface="Arial" charset="0"/>
              <a:buChar char="•"/>
            </a:pPr>
            <a:r>
              <a:rPr lang="en-US" b="1" dirty="0" smtClean="0">
                <a:solidFill>
                  <a:srgbClr val="C00000"/>
                </a:solidFill>
              </a:rPr>
              <a:t>VIRTUAL</a:t>
            </a:r>
          </a:p>
          <a:p>
            <a:pPr marL="742950" lvl="1" indent="-285750">
              <a:buClr>
                <a:schemeClr val="tx1"/>
              </a:buClr>
              <a:buFont typeface="Arial" charset="0"/>
              <a:buChar char="•"/>
            </a:pPr>
            <a:r>
              <a:rPr lang="en-US" b="1" dirty="0" smtClean="0"/>
              <a:t>Branch Managers</a:t>
            </a:r>
          </a:p>
          <a:p>
            <a:pPr marL="742950" lvl="1" indent="-285750">
              <a:buClr>
                <a:schemeClr val="tx1"/>
              </a:buClr>
              <a:buFont typeface="Arial" charset="0"/>
              <a:buChar char="•"/>
            </a:pPr>
            <a:r>
              <a:rPr lang="en-US" b="1" dirty="0" smtClean="0"/>
              <a:t>Licensees of the Company</a:t>
            </a:r>
          </a:p>
          <a:p>
            <a:pPr marL="742950" lvl="1" indent="-285750">
              <a:buClr>
                <a:schemeClr val="tx1"/>
              </a:buClr>
              <a:buFont typeface="Arial" charset="0"/>
              <a:buChar char="•"/>
            </a:pPr>
            <a:r>
              <a:rPr lang="en-US" b="1" dirty="0" smtClean="0"/>
              <a:t>65/35 Split on Property Management Income</a:t>
            </a:r>
          </a:p>
          <a:p>
            <a:pPr marL="742950" lvl="1" indent="-285750">
              <a:buClr>
                <a:schemeClr val="tx1"/>
              </a:buClr>
              <a:buFont typeface="Arial" charset="0"/>
              <a:buChar char="•"/>
            </a:pPr>
            <a:r>
              <a:rPr lang="en-US" b="1" dirty="0" smtClean="0"/>
              <a:t>90/10 on Real Estate Related Income</a:t>
            </a:r>
            <a:br>
              <a:rPr lang="en-US" b="1" dirty="0" smtClean="0"/>
            </a:br>
            <a:endParaRPr lang="en-US" b="1" dirty="0" smtClean="0">
              <a:solidFill>
                <a:srgbClr val="C00000"/>
              </a:solidFill>
            </a:endParaRPr>
          </a:p>
          <a:p>
            <a:pPr marL="285750" indent="-285750">
              <a:buClr>
                <a:schemeClr val="tx1"/>
              </a:buClr>
              <a:buFont typeface="Arial" charset="0"/>
              <a:buChar char="•"/>
            </a:pPr>
            <a:r>
              <a:rPr lang="en-US" b="1" dirty="0" smtClean="0">
                <a:solidFill>
                  <a:srgbClr val="C00000"/>
                </a:solidFill>
              </a:rPr>
              <a:t>WHOLESALE</a:t>
            </a:r>
          </a:p>
          <a:p>
            <a:pPr marL="742950" lvl="1" indent="-285750">
              <a:buClr>
                <a:schemeClr val="tx1"/>
              </a:buClr>
              <a:buFont typeface="Arial" charset="0"/>
              <a:buChar char="•"/>
            </a:pPr>
            <a:r>
              <a:rPr lang="en-US" b="1" dirty="0" smtClean="0"/>
              <a:t>JV’s with Brokers and Real Estate Companies</a:t>
            </a:r>
          </a:p>
          <a:p>
            <a:pPr marL="742950" lvl="1" indent="-285750">
              <a:buClr>
                <a:schemeClr val="tx1"/>
              </a:buClr>
              <a:buFont typeface="Arial" charset="0"/>
              <a:buChar char="•"/>
            </a:pPr>
            <a:r>
              <a:rPr lang="en-US" b="1" dirty="0" smtClean="0"/>
              <a:t>65/35 Split in Management &amp; Leasing Income</a:t>
            </a:r>
          </a:p>
          <a:p>
            <a:pPr marL="742950" lvl="1" indent="-285750">
              <a:buClr>
                <a:schemeClr val="tx1"/>
              </a:buClr>
              <a:buFont typeface="Arial" charset="0"/>
              <a:buChar char="•"/>
            </a:pPr>
            <a:r>
              <a:rPr lang="en-US" b="1" dirty="0" smtClean="0"/>
              <a:t>No Income on Real Estate Sales</a:t>
            </a:r>
            <a:r>
              <a:rPr lang="en-US" sz="1400" b="1" dirty="0" smtClean="0"/>
              <a:t/>
            </a:r>
            <a:br>
              <a:rPr lang="en-US" sz="1400" b="1" dirty="0" smtClean="0"/>
            </a:br>
            <a:endParaRPr lang="en-US" sz="800" b="1" dirty="0" smtClean="0"/>
          </a:p>
        </p:txBody>
      </p:sp>
      <p:sp>
        <p:nvSpPr>
          <p:cNvPr id="7" name="TextBox 6"/>
          <p:cNvSpPr txBox="1"/>
          <p:nvPr/>
        </p:nvSpPr>
        <p:spPr>
          <a:xfrm>
            <a:off x="381000" y="285750"/>
            <a:ext cx="4687181" cy="523220"/>
          </a:xfrm>
          <a:prstGeom prst="rect">
            <a:avLst/>
          </a:prstGeom>
          <a:noFill/>
          <a:ln w="12700">
            <a:solidFill>
              <a:schemeClr val="tx1"/>
            </a:solidFill>
          </a:ln>
        </p:spPr>
        <p:txBody>
          <a:bodyPr wrap="none" rtlCol="0">
            <a:spAutoFit/>
          </a:bodyPr>
          <a:lstStyle/>
          <a:p>
            <a:r>
              <a:rPr lang="en-US" sz="2800" b="1" dirty="0" smtClean="0">
                <a:effectLst>
                  <a:outerShdw blurRad="38100" dist="38100" dir="2700000" algn="tl">
                    <a:srgbClr val="000000">
                      <a:alpha val="43137"/>
                    </a:srgbClr>
                  </a:outerShdw>
                </a:effectLst>
                <a:latin typeface="+mj-lt"/>
              </a:rPr>
              <a:t>THE DISTRIBUTION CHANNELS</a:t>
            </a:r>
            <a:endParaRPr lang="en-US" sz="2800" dirty="0">
              <a:effectLst>
                <a:outerShdw blurRad="38100" dist="38100" dir="2700000" algn="tl">
                  <a:srgbClr val="000000">
                    <a:alpha val="43137"/>
                  </a:srgbClr>
                </a:outerShdw>
              </a:effectLst>
              <a:latin typeface="+mj-lt"/>
            </a:endParaRPr>
          </a:p>
        </p:txBody>
      </p:sp>
      <p:pic>
        <p:nvPicPr>
          <p:cNvPr id="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85564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mbeale\Desktop\2powerpoint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4514850"/>
            <a:ext cx="152400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4376" t="11250" r="17186" b="13749"/>
          <a:stretch/>
        </p:blipFill>
        <p:spPr>
          <a:xfrm>
            <a:off x="1295400" y="1047750"/>
            <a:ext cx="6553200" cy="3429000"/>
          </a:xfrm>
          <a:prstGeom prst="rect">
            <a:avLst/>
          </a:prstGeom>
        </p:spPr>
      </p:pic>
      <p:sp>
        <p:nvSpPr>
          <p:cNvPr id="7" name="TextBox 6"/>
          <p:cNvSpPr txBox="1"/>
          <p:nvPr/>
        </p:nvSpPr>
        <p:spPr>
          <a:xfrm>
            <a:off x="304800" y="285750"/>
            <a:ext cx="3741024" cy="523220"/>
          </a:xfrm>
          <a:prstGeom prst="rect">
            <a:avLst/>
          </a:prstGeom>
          <a:noFill/>
          <a:ln w="12700">
            <a:solidFill>
              <a:schemeClr val="tx1"/>
            </a:solidFill>
          </a:ln>
        </p:spPr>
        <p:txBody>
          <a:bodyPr wrap="none" rtlCol="0">
            <a:spAutoFit/>
          </a:bodyPr>
          <a:lstStyle/>
          <a:p>
            <a:r>
              <a:rPr lang="en-US" sz="2800" b="1" dirty="0" smtClean="0">
                <a:effectLst>
                  <a:outerShdw blurRad="38100" dist="38100" dir="2700000" algn="tl">
                    <a:srgbClr val="000000">
                      <a:alpha val="43137"/>
                    </a:srgbClr>
                  </a:outerShdw>
                </a:effectLst>
                <a:latin typeface="+mj-lt"/>
              </a:rPr>
              <a:t>OUR BRICKS &amp; MORTAR</a:t>
            </a:r>
            <a:endParaRPr lang="en-US" sz="2800" dirty="0">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19912612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referRelativeResize="0">
            <a:picLocks/>
          </p:cNvPicPr>
          <p:nvPr/>
        </p:nvPicPr>
        <p:blipFill rotWithShape="1">
          <a:blip r:embed="rId3" cstate="print">
            <a:extLst>
              <a:ext uri="{28A0092B-C50C-407E-A947-70E740481C1C}">
                <a14:useLocalDpi xmlns:a14="http://schemas.microsoft.com/office/drawing/2010/main" val="0"/>
              </a:ext>
            </a:extLst>
          </a:blip>
          <a:srcRect b="9638"/>
          <a:stretch/>
        </p:blipFill>
        <p:spPr>
          <a:xfrm>
            <a:off x="5508" y="0"/>
            <a:ext cx="9144001" cy="5143500"/>
          </a:xfrm>
          <a:prstGeom prst="rect">
            <a:avLst/>
          </a:prstGeom>
        </p:spPr>
      </p:pic>
      <p:sp>
        <p:nvSpPr>
          <p:cNvPr id="7" name="Round Diagonal Corner Rectangle 6"/>
          <p:cNvSpPr/>
          <p:nvPr/>
        </p:nvSpPr>
        <p:spPr>
          <a:xfrm>
            <a:off x="302684" y="209550"/>
            <a:ext cx="8536517" cy="4572000"/>
          </a:xfrm>
          <a:prstGeom prst="round2DiagRect">
            <a:avLst/>
          </a:prstGeom>
          <a:solidFill>
            <a:schemeClr val="bg1">
              <a:lumMod val="95000"/>
              <a:alpha val="96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509" y="3414177"/>
            <a:ext cx="9154099" cy="1138773"/>
          </a:xfrm>
          <a:prstGeom prst="rect">
            <a:avLst/>
          </a:prstGeom>
          <a:noFill/>
        </p:spPr>
        <p:txBody>
          <a:bodyPr wrap="square" rtlCol="0">
            <a:spAutoFit/>
          </a:bodyPr>
          <a:lstStyle/>
          <a:p>
            <a:pPr algn="ctr"/>
            <a:r>
              <a:rPr lang="en-US" sz="2800" spc="300" dirty="0">
                <a:latin typeface="Franklin Gothic Demi" charset="0"/>
                <a:ea typeface="Franklin Gothic Demi" charset="0"/>
                <a:cs typeface="Franklin Gothic Demi" charset="0"/>
              </a:rPr>
              <a:t>Scott </a:t>
            </a:r>
            <a:r>
              <a:rPr lang="en-US" sz="2800" spc="300" dirty="0" smtClean="0">
                <a:latin typeface="Franklin Gothic Demi" charset="0"/>
                <a:ea typeface="Franklin Gothic Demi" charset="0"/>
                <a:cs typeface="Franklin Gothic Demi" charset="0"/>
              </a:rPr>
              <a:t>P. Brady</a:t>
            </a:r>
          </a:p>
          <a:p>
            <a:pPr algn="ctr"/>
            <a:r>
              <a:rPr lang="en-US" sz="2000" dirty="0">
                <a:latin typeface="Franklin Gothic Demi" charset="0"/>
                <a:ea typeface="Franklin Gothic Demi" charset="0"/>
                <a:cs typeface="Franklin Gothic Demi" charset="0"/>
              </a:rPr>
              <a:t>Progressive Property Management, Inc</a:t>
            </a:r>
            <a:r>
              <a:rPr lang="en-US" sz="2000" dirty="0" smtClean="0">
                <a:latin typeface="Franklin Gothic Demi" charset="0"/>
                <a:ea typeface="Franklin Gothic Demi" charset="0"/>
                <a:cs typeface="Franklin Gothic Demi" charset="0"/>
              </a:rPr>
              <a:t>.</a:t>
            </a:r>
            <a:br>
              <a:rPr lang="en-US" sz="2000" dirty="0" smtClean="0">
                <a:latin typeface="Franklin Gothic Demi" charset="0"/>
                <a:ea typeface="Franklin Gothic Demi" charset="0"/>
                <a:cs typeface="Franklin Gothic Demi" charset="0"/>
              </a:rPr>
            </a:br>
            <a:r>
              <a:rPr lang="en-US" sz="2000" dirty="0" smtClean="0">
                <a:latin typeface="Franklin Gothic Demi" charset="0"/>
                <a:ea typeface="Franklin Gothic Demi" charset="0"/>
                <a:cs typeface="Franklin Gothic Demi" charset="0"/>
              </a:rPr>
              <a:t>Partners Real Estate Group</a:t>
            </a:r>
            <a:endParaRPr lang="en-US" sz="1200" dirty="0">
              <a:latin typeface="Franklin Gothic Demi" charset="0"/>
              <a:ea typeface="Franklin Gothic Demi" charset="0"/>
              <a:cs typeface="Franklin Gothic Demi" charset="0"/>
            </a:endParaRPr>
          </a:p>
        </p:txBody>
      </p:sp>
      <p:sp>
        <p:nvSpPr>
          <p:cNvPr id="8" name="TextBox 7"/>
          <p:cNvSpPr txBox="1"/>
          <p:nvPr/>
        </p:nvSpPr>
        <p:spPr>
          <a:xfrm>
            <a:off x="848758" y="284024"/>
            <a:ext cx="7467600" cy="1754326"/>
          </a:xfrm>
          <a:prstGeom prst="rect">
            <a:avLst/>
          </a:prstGeom>
          <a:noFill/>
        </p:spPr>
        <p:txBody>
          <a:bodyPr wrap="square" rtlCol="0">
            <a:spAutoFit/>
          </a:bodyPr>
          <a:lstStyle/>
          <a:p>
            <a:pPr algn="ctr">
              <a:spcBef>
                <a:spcPts val="2400"/>
              </a:spcBef>
            </a:pPr>
            <a:r>
              <a:rPr lang="en-US" sz="4000" b="1" dirty="0" smtClean="0">
                <a:latin typeface="Marker Felt Thin" charset="0"/>
                <a:ea typeface="Marker Felt Thin" charset="0"/>
                <a:cs typeface="Marker Felt Thin" charset="0"/>
              </a:rPr>
              <a:t>HOW TO ADD </a:t>
            </a:r>
            <a:br>
              <a:rPr lang="en-US" sz="4000" b="1" dirty="0" smtClean="0">
                <a:latin typeface="Marker Felt Thin" charset="0"/>
                <a:ea typeface="Marker Felt Thin" charset="0"/>
                <a:cs typeface="Marker Felt Thin" charset="0"/>
              </a:rPr>
            </a:br>
            <a:r>
              <a:rPr lang="en-US" sz="4000" b="1" dirty="0" smtClean="0">
                <a:latin typeface="Marker Felt Thin" charset="0"/>
                <a:ea typeface="Marker Felt Thin" charset="0"/>
                <a:cs typeface="Marker Felt Thin" charset="0"/>
              </a:rPr>
              <a:t>A DOOR A DAY</a:t>
            </a:r>
            <a:r>
              <a:rPr lang="en-US" sz="3200" b="1" dirty="0" smtClean="0">
                <a:latin typeface="Franklin Gothic Demi" charset="0"/>
                <a:ea typeface="Franklin Gothic Demi" charset="0"/>
                <a:cs typeface="Franklin Gothic Demi" charset="0"/>
              </a:rPr>
              <a:t/>
            </a:r>
            <a:br>
              <a:rPr lang="en-US" sz="3200" b="1" dirty="0" smtClean="0">
                <a:latin typeface="Franklin Gothic Demi" charset="0"/>
                <a:ea typeface="Franklin Gothic Demi" charset="0"/>
                <a:cs typeface="Franklin Gothic Demi" charset="0"/>
              </a:rPr>
            </a:br>
            <a:r>
              <a:rPr lang="en-US" sz="2400" b="1" dirty="0" smtClean="0">
                <a:latin typeface="Marker Felt Thin" charset="0"/>
                <a:ea typeface="Marker Felt Thin" charset="0"/>
                <a:cs typeface="Marker Felt Thin" charset="0"/>
              </a:rPr>
              <a:t>(at </a:t>
            </a:r>
            <a:r>
              <a:rPr lang="en-US" sz="2400" b="1" dirty="0" smtClean="0">
                <a:solidFill>
                  <a:srgbClr val="C00000"/>
                </a:solidFill>
                <a:latin typeface="Marker Felt Thin" charset="0"/>
                <a:ea typeface="Marker Felt Thin" charset="0"/>
                <a:cs typeface="Marker Felt Thin" charset="0"/>
              </a:rPr>
              <a:t>$191 </a:t>
            </a:r>
            <a:r>
              <a:rPr lang="en-US" sz="2400" b="1" dirty="0" smtClean="0">
                <a:latin typeface="Marker Felt Thin" charset="0"/>
                <a:ea typeface="Marker Felt Thin" charset="0"/>
                <a:cs typeface="Marker Felt Thin" charset="0"/>
              </a:rPr>
              <a:t>a Door)</a:t>
            </a:r>
            <a:endParaRPr lang="en-US" sz="2400" b="1" dirty="0">
              <a:latin typeface="Marker Felt Thin" charset="0"/>
              <a:ea typeface="Marker Felt Thin" charset="0"/>
              <a:cs typeface="Marker Felt Thin" charset="0"/>
            </a:endParaRPr>
          </a:p>
        </p:txBody>
      </p:sp>
      <p:sp>
        <p:nvSpPr>
          <p:cNvPr id="10" name="TextBox 9"/>
          <p:cNvSpPr txBox="1"/>
          <p:nvPr/>
        </p:nvSpPr>
        <p:spPr>
          <a:xfrm>
            <a:off x="1713442" y="2114550"/>
            <a:ext cx="5715000" cy="1200329"/>
          </a:xfrm>
          <a:prstGeom prst="rect">
            <a:avLst/>
          </a:prstGeom>
          <a:noFill/>
          <a:ln w="19050">
            <a:solidFill>
              <a:schemeClr val="tx1"/>
            </a:solidFill>
          </a:ln>
        </p:spPr>
        <p:txBody>
          <a:bodyPr wrap="square" rtlCol="0">
            <a:spAutoFit/>
          </a:bodyPr>
          <a:lstStyle/>
          <a:p>
            <a:pPr algn="ctr">
              <a:spcBef>
                <a:spcPts val="2400"/>
              </a:spcBef>
            </a:pPr>
            <a:r>
              <a:rPr lang="en-US" sz="2400" b="1" dirty="0" smtClean="0">
                <a:latin typeface="Franklin Gothic Demi" charset="0"/>
                <a:ea typeface="Franklin Gothic Demi" charset="0"/>
                <a:cs typeface="Franklin Gothic Demi" charset="0"/>
              </a:rPr>
              <a:t>Effective Door Growth Through </a:t>
            </a:r>
            <a:br>
              <a:rPr lang="en-US" sz="2400" b="1" dirty="0" smtClean="0">
                <a:latin typeface="Franklin Gothic Demi" charset="0"/>
                <a:ea typeface="Franklin Gothic Demi" charset="0"/>
                <a:cs typeface="Franklin Gothic Demi" charset="0"/>
              </a:rPr>
            </a:br>
            <a:r>
              <a:rPr lang="en-US" sz="2400" b="1" dirty="0" smtClean="0">
                <a:latin typeface="Franklin Gothic Demi" charset="0"/>
                <a:ea typeface="Franklin Gothic Demi" charset="0"/>
                <a:cs typeface="Franklin Gothic Demi" charset="0"/>
              </a:rPr>
              <a:t>Multiple </a:t>
            </a:r>
            <a:r>
              <a:rPr lang="en-US" sz="2400" b="1" dirty="0" smtClean="0">
                <a:solidFill>
                  <a:srgbClr val="C00000"/>
                </a:solidFill>
                <a:latin typeface="Franklin Gothic Demi" charset="0"/>
                <a:ea typeface="Franklin Gothic Demi" charset="0"/>
                <a:cs typeface="Franklin Gothic Demi" charset="0"/>
              </a:rPr>
              <a:t>Marketing</a:t>
            </a:r>
            <a:r>
              <a:rPr lang="en-US" sz="2400" b="1" dirty="0" smtClean="0">
                <a:latin typeface="Franklin Gothic Demi" charset="0"/>
                <a:ea typeface="Franklin Gothic Demi" charset="0"/>
                <a:cs typeface="Franklin Gothic Demi" charset="0"/>
              </a:rPr>
              <a:t> </a:t>
            </a:r>
            <a:br>
              <a:rPr lang="en-US" sz="2400" b="1" dirty="0" smtClean="0">
                <a:latin typeface="Franklin Gothic Demi" charset="0"/>
                <a:ea typeface="Franklin Gothic Demi" charset="0"/>
                <a:cs typeface="Franklin Gothic Demi" charset="0"/>
              </a:rPr>
            </a:br>
            <a:r>
              <a:rPr lang="en-US" sz="2400" b="1" dirty="0" smtClean="0">
                <a:latin typeface="Franklin Gothic Demi" charset="0"/>
                <a:ea typeface="Franklin Gothic Demi" charset="0"/>
                <a:cs typeface="Franklin Gothic Demi" charset="0"/>
              </a:rPr>
              <a:t>&amp; </a:t>
            </a:r>
            <a:r>
              <a:rPr lang="en-US" sz="2400" b="1" dirty="0" smtClean="0">
                <a:solidFill>
                  <a:srgbClr val="C00000"/>
                </a:solidFill>
                <a:latin typeface="Franklin Gothic Demi" charset="0"/>
                <a:ea typeface="Franklin Gothic Demi" charset="0"/>
                <a:cs typeface="Franklin Gothic Demi" charset="0"/>
              </a:rPr>
              <a:t>Distribution</a:t>
            </a:r>
            <a:r>
              <a:rPr lang="en-US" sz="2400" b="1" dirty="0" smtClean="0">
                <a:latin typeface="Franklin Gothic Demi" charset="0"/>
                <a:ea typeface="Franklin Gothic Demi" charset="0"/>
                <a:cs typeface="Franklin Gothic Demi" charset="0"/>
              </a:rPr>
              <a:t> Channels</a:t>
            </a:r>
            <a:endParaRPr lang="en-US" sz="2400" b="1" dirty="0">
              <a:latin typeface="Franklin Gothic Demi" charset="0"/>
              <a:ea typeface="Franklin Gothic Demi" charset="0"/>
              <a:cs typeface="Franklin Gothic Demi" charset="0"/>
            </a:endParaRPr>
          </a:p>
        </p:txBody>
      </p:sp>
      <p:pic>
        <p:nvPicPr>
          <p:cNvPr id="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93481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mbeale\Desktop\2powerpoint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9176" y="1219200"/>
            <a:ext cx="6345647" cy="3257550"/>
          </a:xfrm>
          <a:prstGeom prst="rect">
            <a:avLst/>
          </a:prstGeom>
        </p:spPr>
      </p:pic>
      <p:sp>
        <p:nvSpPr>
          <p:cNvPr id="7" name="TextBox 6"/>
          <p:cNvSpPr txBox="1"/>
          <p:nvPr/>
        </p:nvSpPr>
        <p:spPr>
          <a:xfrm>
            <a:off x="381000" y="412879"/>
            <a:ext cx="3455498" cy="523220"/>
          </a:xfrm>
          <a:prstGeom prst="rect">
            <a:avLst/>
          </a:prstGeom>
          <a:noFill/>
          <a:ln w="12700">
            <a:solidFill>
              <a:schemeClr val="tx1"/>
            </a:solidFill>
          </a:ln>
        </p:spPr>
        <p:txBody>
          <a:bodyPr wrap="none" rtlCol="0">
            <a:spAutoFit/>
          </a:bodyPr>
          <a:lstStyle/>
          <a:p>
            <a:r>
              <a:rPr lang="en-US" sz="2800" b="1" dirty="0" smtClean="0">
                <a:effectLst>
                  <a:outerShdw blurRad="38100" dist="38100" dir="2700000" algn="tl">
                    <a:srgbClr val="000000">
                      <a:alpha val="43137"/>
                    </a:srgbClr>
                  </a:outerShdw>
                </a:effectLst>
                <a:latin typeface="+mj-lt"/>
              </a:rPr>
              <a:t>“VIRTUAL” BRANCHES</a:t>
            </a:r>
            <a:endParaRPr lang="en-US" sz="2800" dirty="0">
              <a:effectLst>
                <a:outerShdw blurRad="38100" dist="38100" dir="2700000" algn="tl">
                  <a:srgbClr val="000000">
                    <a:alpha val="43137"/>
                  </a:srgbClr>
                </a:outerShdw>
              </a:effectLst>
              <a:latin typeface="+mj-lt"/>
            </a:endParaRPr>
          </a:p>
        </p:txBody>
      </p:sp>
      <p:pic>
        <p:nvPicPr>
          <p:cNvPr id="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21024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mbeale\Desktop\2powerpoint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1"/>
          <p:cNvSpPr txBox="1">
            <a:spLocks/>
          </p:cNvSpPr>
          <p:nvPr/>
        </p:nvSpPr>
        <p:spPr>
          <a:xfrm>
            <a:off x="228599" y="1885950"/>
            <a:ext cx="4191001" cy="2047986"/>
          </a:xfrm>
          <a:prstGeom prst="rect">
            <a:avLst/>
          </a:prstGeom>
        </p:spPr>
        <p:txBody>
          <a:bodyPr vert="horz" lIns="91440" tIns="45720" rIns="91440" bIns="45720" rtlCol="0">
            <a:normAutofit fontScale="925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342900" indent="-342900" algn="l">
              <a:buFont typeface="Arial" charset="0"/>
              <a:buChar char="•"/>
            </a:pPr>
            <a:r>
              <a:rPr lang="en-US" sz="2400" b="1" dirty="0" smtClean="0">
                <a:solidFill>
                  <a:schemeClr val="tx1"/>
                </a:solidFill>
              </a:rPr>
              <a:t>Exit the </a:t>
            </a:r>
            <a:r>
              <a:rPr lang="en-US" sz="2400" b="1" dirty="0" smtClean="0">
                <a:solidFill>
                  <a:srgbClr val="C00000"/>
                </a:solidFill>
              </a:rPr>
              <a:t>Income</a:t>
            </a:r>
            <a:r>
              <a:rPr lang="en-US" sz="2400" b="1" dirty="0" smtClean="0">
                <a:solidFill>
                  <a:schemeClr val="tx1"/>
                </a:solidFill>
              </a:rPr>
              <a:t> Roller Coaster</a:t>
            </a:r>
          </a:p>
          <a:p>
            <a:pPr marL="342900" indent="-342900" algn="l">
              <a:buFont typeface="Arial" charset="0"/>
              <a:buChar char="•"/>
            </a:pPr>
            <a:r>
              <a:rPr lang="en-US" sz="2400" b="1" dirty="0" smtClean="0">
                <a:solidFill>
                  <a:schemeClr val="tx1"/>
                </a:solidFill>
              </a:rPr>
              <a:t>Every</a:t>
            </a:r>
            <a:r>
              <a:rPr lang="en-US" sz="2400" b="1" dirty="0" smtClean="0"/>
              <a:t> </a:t>
            </a:r>
            <a:r>
              <a:rPr lang="en-US" sz="2400" b="1" dirty="0" smtClean="0">
                <a:solidFill>
                  <a:srgbClr val="C00000"/>
                </a:solidFill>
              </a:rPr>
              <a:t>Door</a:t>
            </a:r>
            <a:r>
              <a:rPr lang="en-US" sz="2400" b="1" dirty="0" smtClean="0"/>
              <a:t> </a:t>
            </a:r>
            <a:r>
              <a:rPr lang="en-US" sz="2400" b="1" dirty="0" smtClean="0">
                <a:solidFill>
                  <a:schemeClr val="tx1"/>
                </a:solidFill>
              </a:rPr>
              <a:t>Counts</a:t>
            </a:r>
          </a:p>
          <a:p>
            <a:pPr marL="342900" indent="-342900" algn="l">
              <a:buFont typeface="Arial" charset="0"/>
              <a:buChar char="•"/>
            </a:pPr>
            <a:r>
              <a:rPr lang="en-US" sz="2400" b="1" dirty="0" smtClean="0">
                <a:solidFill>
                  <a:schemeClr val="tx1"/>
                </a:solidFill>
              </a:rPr>
              <a:t>Work the </a:t>
            </a:r>
            <a:r>
              <a:rPr lang="en-US" sz="2400" b="1" dirty="0" smtClean="0">
                <a:solidFill>
                  <a:srgbClr val="C00000"/>
                </a:solidFill>
              </a:rPr>
              <a:t>Network</a:t>
            </a:r>
          </a:p>
          <a:p>
            <a:pPr marL="342900" indent="-342900" algn="l">
              <a:buFont typeface="Arial" charset="0"/>
              <a:buChar char="•"/>
            </a:pPr>
            <a:r>
              <a:rPr lang="en-US" sz="2400" b="1" dirty="0" smtClean="0">
                <a:solidFill>
                  <a:schemeClr val="tx1"/>
                </a:solidFill>
              </a:rPr>
              <a:t>Small Business </a:t>
            </a:r>
            <a:r>
              <a:rPr lang="en-US" sz="2400" b="1" dirty="0" smtClean="0">
                <a:solidFill>
                  <a:srgbClr val="C00000"/>
                </a:solidFill>
              </a:rPr>
              <a:t>Owner</a:t>
            </a:r>
          </a:p>
          <a:p>
            <a:pPr marL="342900" indent="-342900" algn="l">
              <a:buFont typeface="Arial" charset="0"/>
              <a:buChar char="•"/>
            </a:pPr>
            <a:r>
              <a:rPr lang="en-US" sz="2400" b="1" dirty="0" smtClean="0">
                <a:solidFill>
                  <a:schemeClr val="tx1"/>
                </a:solidFill>
              </a:rPr>
              <a:t>It’s in Their </a:t>
            </a:r>
            <a:r>
              <a:rPr lang="en-US" sz="2400" b="1" dirty="0" smtClean="0">
                <a:solidFill>
                  <a:srgbClr val="C00000"/>
                </a:solidFill>
              </a:rPr>
              <a:t>Wheelhouse</a:t>
            </a:r>
          </a:p>
          <a:p>
            <a:pPr marL="342900" indent="-342900" algn="l">
              <a:buFont typeface="Arial" charset="0"/>
              <a:buChar char="•"/>
            </a:pPr>
            <a:r>
              <a:rPr lang="en-US" sz="2400" b="1" dirty="0" smtClean="0">
                <a:solidFill>
                  <a:schemeClr val="tx1"/>
                </a:solidFill>
              </a:rPr>
              <a:t>Doors Give </a:t>
            </a:r>
            <a:r>
              <a:rPr lang="en-US" sz="2400" b="1" dirty="0" smtClean="0">
                <a:solidFill>
                  <a:srgbClr val="C00000"/>
                </a:solidFill>
              </a:rPr>
              <a:t>Purpose</a:t>
            </a:r>
            <a:endParaRPr lang="en-US" sz="2400" dirty="0">
              <a:solidFill>
                <a:srgbClr val="C00000"/>
              </a:solidFill>
            </a:endParaRPr>
          </a:p>
        </p:txBody>
      </p:sp>
      <p:sp>
        <p:nvSpPr>
          <p:cNvPr id="7" name="TextBox 6"/>
          <p:cNvSpPr txBox="1"/>
          <p:nvPr/>
        </p:nvSpPr>
        <p:spPr>
          <a:xfrm>
            <a:off x="354724" y="1276350"/>
            <a:ext cx="3760076" cy="400110"/>
          </a:xfrm>
          <a:prstGeom prst="rect">
            <a:avLst/>
          </a:prstGeom>
          <a:noFill/>
          <a:ln w="19050">
            <a:solidFill>
              <a:schemeClr val="tx1"/>
            </a:solidFill>
          </a:ln>
        </p:spPr>
        <p:txBody>
          <a:bodyPr wrap="square" rtlCol="0">
            <a:spAutoFit/>
          </a:bodyPr>
          <a:lstStyle/>
          <a:p>
            <a:pPr algn="ctr"/>
            <a:r>
              <a:rPr lang="en-US" sz="2000" b="1" dirty="0" smtClean="0"/>
              <a:t>WIIFT? WHAT’S IN IT FOR THEM?</a:t>
            </a:r>
            <a:endParaRPr lang="en-US" sz="2000" b="1" dirty="0"/>
          </a:p>
        </p:txBody>
      </p:sp>
      <p:sp>
        <p:nvSpPr>
          <p:cNvPr id="8" name="TextBox 7"/>
          <p:cNvSpPr txBox="1"/>
          <p:nvPr/>
        </p:nvSpPr>
        <p:spPr>
          <a:xfrm>
            <a:off x="4724400" y="1276350"/>
            <a:ext cx="3962400" cy="400110"/>
          </a:xfrm>
          <a:prstGeom prst="rect">
            <a:avLst/>
          </a:prstGeom>
          <a:noFill/>
          <a:ln w="19050">
            <a:solidFill>
              <a:schemeClr val="tx1"/>
            </a:solidFill>
          </a:ln>
        </p:spPr>
        <p:txBody>
          <a:bodyPr wrap="square" rtlCol="0">
            <a:spAutoFit/>
          </a:bodyPr>
          <a:lstStyle/>
          <a:p>
            <a:pPr algn="ctr"/>
            <a:r>
              <a:rPr lang="en-US" sz="2000" b="1" dirty="0" smtClean="0"/>
              <a:t>WIIFY? WHAT’S IN IT FOR YOU?</a:t>
            </a:r>
            <a:endParaRPr lang="en-US" sz="2000" b="1" dirty="0"/>
          </a:p>
        </p:txBody>
      </p:sp>
      <p:sp>
        <p:nvSpPr>
          <p:cNvPr id="9" name="Content Placeholder 1"/>
          <p:cNvSpPr txBox="1">
            <a:spLocks/>
          </p:cNvSpPr>
          <p:nvPr/>
        </p:nvSpPr>
        <p:spPr>
          <a:xfrm>
            <a:off x="4800600" y="1885950"/>
            <a:ext cx="4572000" cy="2057399"/>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sz="2400" b="1" dirty="0" smtClean="0"/>
              <a:t>They</a:t>
            </a:r>
            <a:r>
              <a:rPr lang="en-US" sz="2400" b="1" dirty="0" smtClean="0">
                <a:solidFill>
                  <a:srgbClr val="C00000"/>
                </a:solidFill>
              </a:rPr>
              <a:t> Sell </a:t>
            </a:r>
            <a:r>
              <a:rPr lang="en-US" sz="2400" b="1" dirty="0" smtClean="0"/>
              <a:t>as Well</a:t>
            </a:r>
          </a:p>
          <a:p>
            <a:r>
              <a:rPr lang="en-US" sz="2400" b="1" dirty="0" smtClean="0">
                <a:solidFill>
                  <a:srgbClr val="C00000"/>
                </a:solidFill>
              </a:rPr>
              <a:t>Quick</a:t>
            </a:r>
            <a:r>
              <a:rPr lang="en-US" sz="2400" b="1" dirty="0" smtClean="0"/>
              <a:t> Expansion</a:t>
            </a:r>
          </a:p>
          <a:p>
            <a:r>
              <a:rPr lang="en-US" sz="2400" b="1" dirty="0" smtClean="0"/>
              <a:t>Better Market </a:t>
            </a:r>
            <a:r>
              <a:rPr lang="en-US" sz="2400" b="1" dirty="0" smtClean="0">
                <a:solidFill>
                  <a:srgbClr val="C00000"/>
                </a:solidFill>
              </a:rPr>
              <a:t>Penetration</a:t>
            </a:r>
          </a:p>
          <a:p>
            <a:r>
              <a:rPr lang="en-US" sz="2400" b="1" dirty="0" smtClean="0"/>
              <a:t>They </a:t>
            </a:r>
            <a:r>
              <a:rPr lang="en-US" sz="2400" b="1" dirty="0" smtClean="0">
                <a:solidFill>
                  <a:srgbClr val="C00000"/>
                </a:solidFill>
              </a:rPr>
              <a:t>Pay</a:t>
            </a:r>
            <a:r>
              <a:rPr lang="en-US" sz="2400" b="1" dirty="0" smtClean="0"/>
              <a:t> for Doors</a:t>
            </a:r>
          </a:p>
          <a:p>
            <a:r>
              <a:rPr lang="en-US" sz="2400" b="1" dirty="0" smtClean="0"/>
              <a:t>Ancillary </a:t>
            </a:r>
            <a:r>
              <a:rPr lang="en-US" sz="2400" b="1" dirty="0" smtClean="0">
                <a:solidFill>
                  <a:srgbClr val="C00000"/>
                </a:solidFill>
              </a:rPr>
              <a:t>Income</a:t>
            </a:r>
          </a:p>
          <a:p>
            <a:r>
              <a:rPr lang="en-US" sz="2400" b="1" dirty="0" smtClean="0">
                <a:solidFill>
                  <a:srgbClr val="C00000"/>
                </a:solidFill>
              </a:rPr>
              <a:t>Invisible</a:t>
            </a:r>
            <a:r>
              <a:rPr lang="en-US" sz="2400" b="1" dirty="0" smtClean="0"/>
              <a:t> Handcuffs</a:t>
            </a:r>
            <a:endParaRPr lang="en-US" sz="2400" b="1" dirty="0"/>
          </a:p>
        </p:txBody>
      </p:sp>
      <p:sp>
        <p:nvSpPr>
          <p:cNvPr id="10" name="TextBox 9"/>
          <p:cNvSpPr txBox="1"/>
          <p:nvPr/>
        </p:nvSpPr>
        <p:spPr>
          <a:xfrm>
            <a:off x="2351328" y="361950"/>
            <a:ext cx="4441344" cy="523220"/>
          </a:xfrm>
          <a:prstGeom prst="rect">
            <a:avLst/>
          </a:prstGeom>
          <a:noFill/>
          <a:ln w="12700">
            <a:solidFill>
              <a:schemeClr val="tx1"/>
            </a:solidFill>
          </a:ln>
        </p:spPr>
        <p:txBody>
          <a:bodyPr wrap="none" rtlCol="0">
            <a:spAutoFit/>
          </a:bodyPr>
          <a:lstStyle/>
          <a:p>
            <a:r>
              <a:rPr lang="en-US" sz="2800" b="1" dirty="0" smtClean="0">
                <a:latin typeface="+mj-lt"/>
              </a:rPr>
              <a:t>WHY “VIRTUAL” BRANCHES?</a:t>
            </a:r>
            <a:endParaRPr lang="en-US" sz="2800" dirty="0">
              <a:latin typeface="+mj-lt"/>
            </a:endParaRPr>
          </a:p>
        </p:txBody>
      </p:sp>
      <p:pic>
        <p:nvPicPr>
          <p:cNvPr id="1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85743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mbeale\Desktop\2powerpoint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143000"/>
            <a:ext cx="3467100" cy="3405188"/>
          </a:xfrm>
          <a:prstGeom prst="rect">
            <a:avLst/>
          </a:prstGeom>
        </p:spPr>
      </p:pic>
      <p:sp>
        <p:nvSpPr>
          <p:cNvPr id="7" name="TextBox 6"/>
          <p:cNvSpPr txBox="1"/>
          <p:nvPr/>
        </p:nvSpPr>
        <p:spPr>
          <a:xfrm>
            <a:off x="4648200" y="666750"/>
            <a:ext cx="3810000" cy="4462760"/>
          </a:xfrm>
          <a:prstGeom prst="rect">
            <a:avLst/>
          </a:prstGeom>
          <a:noFill/>
        </p:spPr>
        <p:txBody>
          <a:bodyPr wrap="square" rtlCol="0">
            <a:spAutoFit/>
          </a:bodyPr>
          <a:lstStyle/>
          <a:p>
            <a:pPr marL="285750" indent="-285750">
              <a:buClr>
                <a:schemeClr val="tx1"/>
              </a:buClr>
              <a:buFont typeface="Arial" charset="0"/>
              <a:buChar char="•"/>
            </a:pPr>
            <a:r>
              <a:rPr lang="en-US" b="1" dirty="0" smtClean="0">
                <a:solidFill>
                  <a:srgbClr val="C00000"/>
                </a:solidFill>
              </a:rPr>
              <a:t>ACTIVE</a:t>
            </a:r>
          </a:p>
          <a:p>
            <a:pPr marL="742950" lvl="1" indent="-285750">
              <a:buFont typeface="Wingdings" charset="2"/>
              <a:buChar char="ü"/>
            </a:pPr>
            <a:r>
              <a:rPr lang="en-US" sz="1600" b="1" dirty="0" smtClean="0"/>
              <a:t>Sell 2 to 5 Homes a Year</a:t>
            </a:r>
          </a:p>
          <a:p>
            <a:pPr marL="285750" indent="-285750">
              <a:spcBef>
                <a:spcPts val="600"/>
              </a:spcBef>
              <a:buClr>
                <a:schemeClr val="tx1"/>
              </a:buClr>
              <a:buFont typeface="Arial" charset="0"/>
              <a:buChar char="•"/>
            </a:pPr>
            <a:r>
              <a:rPr lang="en-US" b="1" dirty="0" smtClean="0">
                <a:solidFill>
                  <a:srgbClr val="C00000"/>
                </a:solidFill>
              </a:rPr>
              <a:t>SMART</a:t>
            </a:r>
          </a:p>
          <a:p>
            <a:pPr marL="742950" lvl="1" indent="-285750">
              <a:buFont typeface="Wingdings" charset="2"/>
              <a:buChar char="ü"/>
            </a:pPr>
            <a:r>
              <a:rPr lang="en-US" sz="1600" b="1" dirty="0" smtClean="0"/>
              <a:t>Can Learn the Business</a:t>
            </a:r>
          </a:p>
          <a:p>
            <a:pPr marL="285750" indent="-285750">
              <a:spcBef>
                <a:spcPts val="600"/>
              </a:spcBef>
              <a:buClr>
                <a:schemeClr val="tx1"/>
              </a:buClr>
              <a:buFont typeface="Arial" charset="0"/>
              <a:buChar char="•"/>
            </a:pPr>
            <a:r>
              <a:rPr lang="en-US" b="1" dirty="0" smtClean="0">
                <a:solidFill>
                  <a:srgbClr val="C00000"/>
                </a:solidFill>
              </a:rPr>
              <a:t>HUNGRY</a:t>
            </a:r>
          </a:p>
          <a:p>
            <a:pPr marL="742950" lvl="1" indent="-285750">
              <a:buFont typeface="Wingdings" charset="2"/>
              <a:buChar char="ü"/>
            </a:pPr>
            <a:r>
              <a:rPr lang="en-US" sz="1600" b="1" dirty="0" smtClean="0"/>
              <a:t>Need the Income</a:t>
            </a:r>
          </a:p>
          <a:p>
            <a:pPr marL="285750" indent="-285750">
              <a:spcBef>
                <a:spcPts val="600"/>
              </a:spcBef>
              <a:buClr>
                <a:schemeClr val="tx1"/>
              </a:buClr>
              <a:buFont typeface="Arial" charset="0"/>
              <a:buChar char="•"/>
            </a:pPr>
            <a:r>
              <a:rPr lang="en-US" b="1" dirty="0" smtClean="0"/>
              <a:t>LONG TERM </a:t>
            </a:r>
            <a:r>
              <a:rPr lang="en-US" b="1" dirty="0" smtClean="0">
                <a:solidFill>
                  <a:srgbClr val="C00000"/>
                </a:solidFill>
              </a:rPr>
              <a:t>CAREER</a:t>
            </a:r>
          </a:p>
          <a:p>
            <a:pPr marL="742950" lvl="1" indent="-285750">
              <a:buFont typeface="Wingdings" charset="2"/>
              <a:buChar char="ü"/>
            </a:pPr>
            <a:r>
              <a:rPr lang="en-US" sz="1600" b="1" dirty="0" smtClean="0"/>
              <a:t>Looking to Stay in the Industry </a:t>
            </a:r>
            <a:br>
              <a:rPr lang="en-US" sz="1600" b="1" dirty="0" smtClean="0"/>
            </a:br>
            <a:r>
              <a:rPr lang="en-US" sz="1600" b="1" dirty="0" smtClean="0"/>
              <a:t>5 to 10 Years</a:t>
            </a:r>
          </a:p>
          <a:p>
            <a:pPr marL="285750" indent="-285750">
              <a:spcBef>
                <a:spcPts val="600"/>
              </a:spcBef>
              <a:buClr>
                <a:schemeClr val="tx1"/>
              </a:buClr>
              <a:buFont typeface="Arial" charset="0"/>
              <a:buChar char="•"/>
            </a:pPr>
            <a:r>
              <a:rPr lang="en-US" b="1" dirty="0" smtClean="0">
                <a:solidFill>
                  <a:srgbClr val="C00000"/>
                </a:solidFill>
              </a:rPr>
              <a:t>EMPHATHETIC</a:t>
            </a:r>
          </a:p>
          <a:p>
            <a:pPr marL="742950" lvl="1" indent="-285750">
              <a:buFont typeface="Wingdings" charset="2"/>
              <a:buChar char="ü"/>
            </a:pPr>
            <a:r>
              <a:rPr lang="en-US" sz="1600" b="1" dirty="0" smtClean="0"/>
              <a:t>Care About Caring</a:t>
            </a:r>
          </a:p>
          <a:p>
            <a:pPr marL="285750" indent="-285750">
              <a:spcBef>
                <a:spcPts val="600"/>
              </a:spcBef>
              <a:buClr>
                <a:schemeClr val="tx1"/>
              </a:buClr>
              <a:buFont typeface="Arial" charset="0"/>
              <a:buChar char="•"/>
            </a:pPr>
            <a:r>
              <a:rPr lang="en-US" b="1" dirty="0" smtClean="0"/>
              <a:t>THEY’VE</a:t>
            </a:r>
            <a:r>
              <a:rPr lang="en-US" b="1" dirty="0" smtClean="0">
                <a:solidFill>
                  <a:srgbClr val="C00000"/>
                </a:solidFill>
              </a:rPr>
              <a:t> “DONE” </a:t>
            </a:r>
            <a:r>
              <a:rPr lang="en-US" b="1" dirty="0" smtClean="0"/>
              <a:t>IT</a:t>
            </a:r>
          </a:p>
          <a:p>
            <a:pPr marL="742950" lvl="1" indent="-285750">
              <a:buFont typeface="Wingdings" charset="2"/>
              <a:buChar char="ü"/>
            </a:pPr>
            <a:r>
              <a:rPr lang="en-US" sz="1600" b="1" dirty="0" smtClean="0"/>
              <a:t>They Manage Now/Before</a:t>
            </a:r>
          </a:p>
          <a:p>
            <a:pPr marL="285750" indent="-285750">
              <a:spcBef>
                <a:spcPts val="600"/>
              </a:spcBef>
              <a:buClr>
                <a:schemeClr val="tx1"/>
              </a:buClr>
              <a:buFont typeface="Arial" charset="0"/>
              <a:buChar char="•"/>
            </a:pPr>
            <a:r>
              <a:rPr lang="en-US" b="1" dirty="0" smtClean="0"/>
              <a:t>THEY</a:t>
            </a:r>
            <a:r>
              <a:rPr lang="en-US" b="1" dirty="0" smtClean="0">
                <a:solidFill>
                  <a:srgbClr val="C00000"/>
                </a:solidFill>
              </a:rPr>
              <a:t> ”GET” </a:t>
            </a:r>
            <a:r>
              <a:rPr lang="en-US" b="1" dirty="0" smtClean="0"/>
              <a:t>IT</a:t>
            </a:r>
          </a:p>
          <a:p>
            <a:pPr marL="742950" lvl="1" indent="-285750">
              <a:buFont typeface="Wingdings" charset="2"/>
              <a:buChar char="ü"/>
            </a:pPr>
            <a:r>
              <a:rPr lang="en-US" sz="1600" b="1" dirty="0" smtClean="0"/>
              <a:t>Get Rich Slow</a:t>
            </a:r>
            <a:endParaRPr lang="en-US" sz="1600" b="1" dirty="0"/>
          </a:p>
        </p:txBody>
      </p:sp>
      <p:sp>
        <p:nvSpPr>
          <p:cNvPr id="8" name="TextBox 7"/>
          <p:cNvSpPr txBox="1"/>
          <p:nvPr/>
        </p:nvSpPr>
        <p:spPr>
          <a:xfrm>
            <a:off x="1077421" y="133350"/>
            <a:ext cx="6989157" cy="523220"/>
          </a:xfrm>
          <a:prstGeom prst="rect">
            <a:avLst/>
          </a:prstGeom>
          <a:noFill/>
          <a:ln w="12700">
            <a:solidFill>
              <a:schemeClr val="tx1"/>
            </a:solidFill>
          </a:ln>
        </p:spPr>
        <p:txBody>
          <a:bodyPr wrap="none" rtlCol="0">
            <a:spAutoFit/>
          </a:bodyPr>
          <a:lstStyle/>
          <a:p>
            <a:r>
              <a:rPr lang="en-US" sz="2800" b="1" dirty="0" smtClean="0">
                <a:effectLst>
                  <a:outerShdw blurRad="38100" dist="38100" dir="2700000" algn="tl">
                    <a:srgbClr val="000000">
                      <a:alpha val="43137"/>
                    </a:srgbClr>
                  </a:outerShdw>
                </a:effectLst>
                <a:latin typeface="+mj-lt"/>
              </a:rPr>
              <a:t>GOOD “VIRTUAL” AGENTS ARE HARD TO FIND</a:t>
            </a:r>
            <a:endParaRPr lang="en-US" sz="2800" dirty="0">
              <a:effectLst>
                <a:outerShdw blurRad="38100" dist="38100" dir="2700000" algn="tl">
                  <a:srgbClr val="000000">
                    <a:alpha val="43137"/>
                  </a:srgbClr>
                </a:outerShdw>
              </a:effectLst>
              <a:latin typeface="+mj-lt"/>
            </a:endParaRPr>
          </a:p>
        </p:txBody>
      </p:sp>
      <p:pic>
        <p:nvPicPr>
          <p:cNvPr id="1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20936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mbeale\Desktop\2powerpoint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33400" y="742950"/>
            <a:ext cx="7010400" cy="4370427"/>
          </a:xfrm>
          <a:prstGeom prst="rect">
            <a:avLst/>
          </a:prstGeom>
          <a:noFill/>
        </p:spPr>
        <p:txBody>
          <a:bodyPr wrap="square" rtlCol="0">
            <a:spAutoFit/>
          </a:bodyPr>
          <a:lstStyle/>
          <a:p>
            <a:pPr marL="285750" indent="-285750">
              <a:buClr>
                <a:schemeClr val="tx1"/>
              </a:buClr>
              <a:buFont typeface="Arial" charset="0"/>
              <a:buChar char="•"/>
            </a:pPr>
            <a:r>
              <a:rPr lang="en-US" sz="2400" b="1" dirty="0" smtClean="0">
                <a:solidFill>
                  <a:srgbClr val="C00000"/>
                </a:solidFill>
              </a:rPr>
              <a:t>SEMINARS</a:t>
            </a:r>
          </a:p>
          <a:p>
            <a:pPr marL="742950" lvl="1" indent="-285750">
              <a:buClr>
                <a:schemeClr val="tx1"/>
              </a:buClr>
              <a:buFont typeface="Arial" charset="0"/>
              <a:buChar char="•"/>
            </a:pPr>
            <a:r>
              <a:rPr lang="en-US" b="1" dirty="0" smtClean="0"/>
              <a:t>Exit the Real Estate Income Roller Coaster</a:t>
            </a:r>
          </a:p>
          <a:p>
            <a:pPr marL="742950" lvl="1" indent="-285750">
              <a:buClr>
                <a:schemeClr val="tx1"/>
              </a:buClr>
              <a:buFont typeface="Arial" charset="0"/>
              <a:buChar char="•"/>
            </a:pPr>
            <a:r>
              <a:rPr lang="en-US" b="1" dirty="0" smtClean="0"/>
              <a:t>How to Build a Profitable Property Management Business</a:t>
            </a:r>
          </a:p>
          <a:p>
            <a:pPr marL="742950" lvl="1" indent="-285750">
              <a:buClr>
                <a:schemeClr val="tx1"/>
              </a:buClr>
              <a:buFont typeface="Arial" charset="0"/>
              <a:buChar char="•"/>
            </a:pPr>
            <a:r>
              <a:rPr lang="en-US" b="1" dirty="0" smtClean="0"/>
              <a:t>Thrive in Any Real Estate Market</a:t>
            </a:r>
            <a:br>
              <a:rPr lang="en-US" b="1" dirty="0" smtClean="0"/>
            </a:br>
            <a:endParaRPr lang="en-US" b="1" dirty="0" smtClean="0"/>
          </a:p>
          <a:p>
            <a:pPr marL="285750" indent="-285750">
              <a:buClr>
                <a:schemeClr val="tx1"/>
              </a:buClr>
              <a:buFont typeface="Arial" charset="0"/>
              <a:buChar char="•"/>
            </a:pPr>
            <a:r>
              <a:rPr lang="en-US" sz="2400" b="1" dirty="0" smtClean="0">
                <a:solidFill>
                  <a:srgbClr val="C00000"/>
                </a:solidFill>
              </a:rPr>
              <a:t>DIRECT MAIL/EMAIL</a:t>
            </a:r>
            <a:r>
              <a:rPr lang="en-US" sz="2400" b="1" dirty="0" smtClean="0"/>
              <a:t> </a:t>
            </a:r>
          </a:p>
          <a:p>
            <a:pPr marL="742950" lvl="1" indent="-285750">
              <a:buClr>
                <a:schemeClr val="tx1"/>
              </a:buClr>
              <a:buFont typeface="Arial" charset="0"/>
              <a:buChar char="•"/>
            </a:pPr>
            <a:r>
              <a:rPr lang="en-US" b="1" dirty="0" smtClean="0"/>
              <a:t>One Stop Shop Direct Mail</a:t>
            </a:r>
          </a:p>
          <a:p>
            <a:pPr marL="742950" lvl="1" indent="-285750">
              <a:buClr>
                <a:schemeClr val="tx1"/>
              </a:buClr>
              <a:buFont typeface="Arial" charset="0"/>
              <a:buChar char="•"/>
            </a:pPr>
            <a:r>
              <a:rPr lang="en-US" b="1" dirty="0" smtClean="0"/>
              <a:t>Email Marketing</a:t>
            </a:r>
          </a:p>
          <a:p>
            <a:pPr marL="742950" lvl="1" indent="-285750">
              <a:buClr>
                <a:schemeClr val="tx1"/>
              </a:buClr>
              <a:buFont typeface="Arial" charset="0"/>
              <a:buChar char="•"/>
            </a:pPr>
            <a:r>
              <a:rPr lang="en-US" b="1" dirty="0" smtClean="0"/>
              <a:t>Use “Reduced Cost Brokerage” as Your Farm</a:t>
            </a:r>
            <a:br>
              <a:rPr lang="en-US" b="1" dirty="0" smtClean="0"/>
            </a:br>
            <a:endParaRPr lang="en-US" b="1" dirty="0" smtClean="0"/>
          </a:p>
          <a:p>
            <a:pPr marL="285750" indent="-285750">
              <a:buClr>
                <a:schemeClr val="tx1"/>
              </a:buClr>
              <a:buFont typeface="Arial" charset="0"/>
              <a:buChar char="•"/>
            </a:pPr>
            <a:r>
              <a:rPr lang="en-US" sz="2400" b="1" dirty="0" smtClean="0">
                <a:solidFill>
                  <a:srgbClr val="C00000"/>
                </a:solidFill>
              </a:rPr>
              <a:t>TEST WITH A DOOR OR TWO</a:t>
            </a:r>
          </a:p>
          <a:p>
            <a:pPr marL="742950" lvl="1" indent="-285750">
              <a:buClr>
                <a:schemeClr val="tx1"/>
              </a:buClr>
              <a:buFont typeface="Arial" charset="0"/>
              <a:buChar char="•"/>
            </a:pPr>
            <a:r>
              <a:rPr lang="en-US" b="1" dirty="0" smtClean="0"/>
              <a:t>How Quick to Grasp the Concepts/2 Day Shadow</a:t>
            </a:r>
          </a:p>
          <a:p>
            <a:pPr marL="742950" lvl="1" indent="-285750">
              <a:buClr>
                <a:schemeClr val="tx1"/>
              </a:buClr>
              <a:buFont typeface="Arial" charset="0"/>
              <a:buChar char="•"/>
            </a:pPr>
            <a:r>
              <a:rPr lang="en-US" b="1" dirty="0" smtClean="0"/>
              <a:t>Branch Manager Quiz</a:t>
            </a:r>
          </a:p>
          <a:p>
            <a:pPr marL="742950" lvl="1" indent="-285750">
              <a:buClr>
                <a:schemeClr val="tx1"/>
              </a:buClr>
              <a:buFont typeface="Arial" charset="0"/>
              <a:buChar char="•"/>
            </a:pPr>
            <a:r>
              <a:rPr lang="en-US" b="1" dirty="0" smtClean="0"/>
              <a:t>Survey First Owner &amp; Tenant</a:t>
            </a:r>
            <a:r>
              <a:rPr lang="en-US" sz="1400" b="1" dirty="0" smtClean="0"/>
              <a:t/>
            </a:r>
            <a:br>
              <a:rPr lang="en-US" sz="1400" b="1" dirty="0" smtClean="0"/>
            </a:br>
            <a:endParaRPr lang="en-US" sz="800" b="1" dirty="0" smtClean="0"/>
          </a:p>
        </p:txBody>
      </p:sp>
      <p:sp>
        <p:nvSpPr>
          <p:cNvPr id="7" name="TextBox 6"/>
          <p:cNvSpPr txBox="1"/>
          <p:nvPr/>
        </p:nvSpPr>
        <p:spPr>
          <a:xfrm>
            <a:off x="1077421" y="209550"/>
            <a:ext cx="6989157" cy="523220"/>
          </a:xfrm>
          <a:prstGeom prst="rect">
            <a:avLst/>
          </a:prstGeom>
          <a:noFill/>
          <a:ln w="12700">
            <a:solidFill>
              <a:schemeClr val="tx1"/>
            </a:solidFill>
          </a:ln>
        </p:spPr>
        <p:txBody>
          <a:bodyPr wrap="none" rtlCol="0">
            <a:spAutoFit/>
          </a:bodyPr>
          <a:lstStyle/>
          <a:p>
            <a:r>
              <a:rPr lang="en-US" sz="2800" b="1" smtClean="0">
                <a:latin typeface="+mj-lt"/>
              </a:rPr>
              <a:t>GOOD “VIRTUAL” AGENTS ARE HARD TO FIND</a:t>
            </a:r>
            <a:endParaRPr lang="en-US" sz="2800" dirty="0">
              <a:latin typeface="+mj-lt"/>
            </a:endParaRPr>
          </a:p>
        </p:txBody>
      </p:sp>
      <p:pic>
        <p:nvPicPr>
          <p:cNvPr id="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57254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mbeale\Desktop\2powerpoint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405"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971550"/>
            <a:ext cx="7467600" cy="3459256"/>
          </a:xfrm>
          <a:prstGeom prst="rect">
            <a:avLst/>
          </a:prstGeom>
        </p:spPr>
      </p:pic>
      <p:sp>
        <p:nvSpPr>
          <p:cNvPr id="7" name="TextBox 6"/>
          <p:cNvSpPr txBox="1"/>
          <p:nvPr/>
        </p:nvSpPr>
        <p:spPr>
          <a:xfrm>
            <a:off x="1475028" y="209550"/>
            <a:ext cx="6218754" cy="523220"/>
          </a:xfrm>
          <a:prstGeom prst="rect">
            <a:avLst/>
          </a:prstGeom>
          <a:noFill/>
          <a:ln w="12700">
            <a:solidFill>
              <a:schemeClr val="tx1"/>
            </a:solidFill>
          </a:ln>
        </p:spPr>
        <p:txBody>
          <a:bodyPr wrap="none" rtlCol="0">
            <a:spAutoFit/>
          </a:bodyPr>
          <a:lstStyle/>
          <a:p>
            <a:r>
              <a:rPr lang="en-US" sz="2800" b="1" dirty="0" smtClean="0">
                <a:effectLst>
                  <a:outerShdw blurRad="38100" dist="38100" dir="2700000" algn="tl">
                    <a:srgbClr val="000000">
                      <a:alpha val="43137"/>
                    </a:srgbClr>
                  </a:outerShdw>
                </a:effectLst>
                <a:latin typeface="+mj-lt"/>
              </a:rPr>
              <a:t>BECOME A “ONE STOP SHOP” COMPANY</a:t>
            </a:r>
            <a:endParaRPr lang="en-US" sz="2800" dirty="0">
              <a:effectLst>
                <a:outerShdw blurRad="38100" dist="38100" dir="2700000" algn="tl">
                  <a:srgbClr val="000000">
                    <a:alpha val="43137"/>
                  </a:srgbClr>
                </a:outerShdw>
              </a:effectLst>
              <a:latin typeface="+mj-lt"/>
            </a:endParaRPr>
          </a:p>
        </p:txBody>
      </p:sp>
      <p:pic>
        <p:nvPicPr>
          <p:cNvPr id="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450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mbeale\Desktop\2powerpoint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047750"/>
            <a:ext cx="7844790" cy="3314700"/>
          </a:xfrm>
          <a:prstGeom prst="rect">
            <a:avLst/>
          </a:prstGeom>
        </p:spPr>
      </p:pic>
      <p:sp>
        <p:nvSpPr>
          <p:cNvPr id="7" name="TextBox 6"/>
          <p:cNvSpPr txBox="1"/>
          <p:nvPr/>
        </p:nvSpPr>
        <p:spPr>
          <a:xfrm>
            <a:off x="304800" y="285750"/>
            <a:ext cx="3776675" cy="523220"/>
          </a:xfrm>
          <a:prstGeom prst="rect">
            <a:avLst/>
          </a:prstGeom>
          <a:noFill/>
          <a:ln w="12700">
            <a:solidFill>
              <a:schemeClr val="tx1"/>
            </a:solidFill>
          </a:ln>
        </p:spPr>
        <p:txBody>
          <a:bodyPr wrap="none" rtlCol="0">
            <a:spAutoFit/>
          </a:bodyPr>
          <a:lstStyle/>
          <a:p>
            <a:r>
              <a:rPr lang="en-US" sz="2800" b="1" dirty="0" smtClean="0">
                <a:effectLst>
                  <a:outerShdw blurRad="38100" dist="38100" dir="2700000" algn="tl">
                    <a:srgbClr val="000000">
                      <a:alpha val="43137"/>
                    </a:srgbClr>
                  </a:outerShdw>
                </a:effectLst>
                <a:latin typeface="+mj-lt"/>
              </a:rPr>
              <a:t>BUY A DOOR PROGRAM</a:t>
            </a:r>
            <a:endParaRPr lang="en-US" sz="2800" dirty="0">
              <a:effectLst>
                <a:outerShdw blurRad="38100" dist="38100" dir="2700000" algn="tl">
                  <a:srgbClr val="000000">
                    <a:alpha val="43137"/>
                  </a:srgbClr>
                </a:outerShdw>
              </a:effectLst>
              <a:latin typeface="+mj-lt"/>
            </a:endParaRPr>
          </a:p>
        </p:txBody>
      </p:sp>
      <p:pic>
        <p:nvPicPr>
          <p:cNvPr id="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582880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mbeale\Desktop\2powerpoint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38200" y="857250"/>
            <a:ext cx="7772400" cy="4093428"/>
          </a:xfrm>
          <a:prstGeom prst="rect">
            <a:avLst/>
          </a:prstGeom>
          <a:noFill/>
        </p:spPr>
        <p:txBody>
          <a:bodyPr wrap="square" rtlCol="0">
            <a:spAutoFit/>
          </a:bodyPr>
          <a:lstStyle/>
          <a:p>
            <a:pPr marL="285750" indent="-285750">
              <a:buClr>
                <a:schemeClr val="tx1"/>
              </a:buClr>
              <a:buFont typeface="Arial" charset="0"/>
              <a:buChar char="•"/>
            </a:pPr>
            <a:r>
              <a:rPr lang="en-US" b="1" dirty="0" smtClean="0">
                <a:solidFill>
                  <a:srgbClr val="C00000"/>
                </a:solidFill>
              </a:rPr>
              <a:t>BUY</a:t>
            </a:r>
          </a:p>
          <a:p>
            <a:pPr marL="742950" lvl="1" indent="-285750">
              <a:buClr>
                <a:schemeClr val="tx1"/>
              </a:buClr>
              <a:buFont typeface="Arial" charset="0"/>
              <a:buChar char="•"/>
            </a:pPr>
            <a:r>
              <a:rPr lang="en-US" b="1" dirty="0" smtClean="0"/>
              <a:t>3 Times the Monthly Management Income</a:t>
            </a:r>
          </a:p>
          <a:p>
            <a:pPr marL="742950" lvl="1" indent="-285750">
              <a:buClr>
                <a:schemeClr val="tx1"/>
              </a:buClr>
              <a:buFont typeface="Arial" charset="0"/>
              <a:buChar char="•"/>
            </a:pPr>
            <a:r>
              <a:rPr lang="en-US" b="1" dirty="0" smtClean="0"/>
              <a:t>Plus an On Boarding Fee</a:t>
            </a:r>
          </a:p>
          <a:p>
            <a:pPr marL="742950" lvl="1" indent="-285750">
              <a:buClr>
                <a:schemeClr val="tx1"/>
              </a:buClr>
              <a:buFont typeface="Arial" charset="0"/>
              <a:buChar char="•"/>
            </a:pPr>
            <a:r>
              <a:rPr lang="en-US" b="1" dirty="0" smtClean="0"/>
              <a:t>Moving to a “Bid a Door” System</a:t>
            </a:r>
            <a:br>
              <a:rPr lang="en-US" b="1" dirty="0" smtClean="0"/>
            </a:br>
            <a:endParaRPr lang="en-US" b="1" dirty="0" smtClean="0"/>
          </a:p>
          <a:p>
            <a:pPr marL="285750" indent="-285750">
              <a:buClr>
                <a:schemeClr val="tx1"/>
              </a:buClr>
              <a:buFont typeface="Arial" charset="0"/>
              <a:buChar char="•"/>
            </a:pPr>
            <a:r>
              <a:rPr lang="en-US" b="1" dirty="0" smtClean="0">
                <a:solidFill>
                  <a:srgbClr val="C00000"/>
                </a:solidFill>
              </a:rPr>
              <a:t>BUILD</a:t>
            </a:r>
            <a:r>
              <a:rPr lang="en-US" b="1" dirty="0" smtClean="0"/>
              <a:t> </a:t>
            </a:r>
          </a:p>
          <a:p>
            <a:pPr marL="742950" lvl="1" indent="-285750">
              <a:buClr>
                <a:schemeClr val="tx1"/>
              </a:buClr>
              <a:buFont typeface="Arial" charset="0"/>
              <a:buChar char="•"/>
            </a:pPr>
            <a:r>
              <a:rPr lang="en-US" b="1" dirty="0" smtClean="0"/>
              <a:t>Centralized Marketing</a:t>
            </a:r>
          </a:p>
          <a:p>
            <a:pPr marL="742950" lvl="1" indent="-285750">
              <a:buClr>
                <a:schemeClr val="tx1"/>
              </a:buClr>
              <a:buFont typeface="Arial" charset="0"/>
              <a:buChar char="•"/>
            </a:pPr>
            <a:r>
              <a:rPr lang="en-US" b="1" dirty="0" smtClean="0"/>
              <a:t>Pay for Local Advertising</a:t>
            </a:r>
          </a:p>
          <a:p>
            <a:pPr marL="742950" lvl="1" indent="-285750">
              <a:buClr>
                <a:schemeClr val="tx1"/>
              </a:buClr>
              <a:buFont typeface="Arial" charset="0"/>
              <a:buChar char="•"/>
            </a:pPr>
            <a:r>
              <a:rPr lang="en-US" b="1" dirty="0" smtClean="0"/>
              <a:t>Costs Deducted out of Management Income</a:t>
            </a:r>
            <a:br>
              <a:rPr lang="en-US" b="1" dirty="0" smtClean="0"/>
            </a:br>
            <a:endParaRPr lang="en-US" b="1" dirty="0" smtClean="0"/>
          </a:p>
          <a:p>
            <a:pPr marL="285750" indent="-285750">
              <a:buClr>
                <a:schemeClr val="tx1"/>
              </a:buClr>
              <a:buFont typeface="Arial" charset="0"/>
              <a:buChar char="•"/>
            </a:pPr>
            <a:r>
              <a:rPr lang="en-US" b="1" dirty="0" smtClean="0">
                <a:solidFill>
                  <a:srgbClr val="C00000"/>
                </a:solidFill>
              </a:rPr>
              <a:t>FIND</a:t>
            </a:r>
          </a:p>
          <a:p>
            <a:pPr marL="742950" lvl="1" indent="-285750">
              <a:buClr>
                <a:schemeClr val="tx1"/>
              </a:buClr>
              <a:buFont typeface="Arial" charset="0"/>
              <a:buChar char="•"/>
            </a:pPr>
            <a:r>
              <a:rPr lang="en-US" b="1" dirty="0" smtClean="0"/>
              <a:t>Networking</a:t>
            </a:r>
          </a:p>
          <a:p>
            <a:pPr marL="742950" lvl="1" indent="-285750">
              <a:buClr>
                <a:schemeClr val="tx1"/>
              </a:buClr>
              <a:buFont typeface="Arial" charset="0"/>
              <a:buChar char="•"/>
            </a:pPr>
            <a:r>
              <a:rPr lang="en-US" b="1" dirty="0" smtClean="0"/>
              <a:t>Sphere</a:t>
            </a:r>
          </a:p>
          <a:p>
            <a:pPr marL="742950" lvl="1" indent="-285750">
              <a:buClr>
                <a:schemeClr val="tx1"/>
              </a:buClr>
              <a:buFont typeface="Arial" charset="0"/>
              <a:buChar char="•"/>
            </a:pPr>
            <a:r>
              <a:rPr lang="en-US" b="1" dirty="0" smtClean="0"/>
              <a:t>17 Independent Business Development Managers</a:t>
            </a:r>
            <a:r>
              <a:rPr lang="en-US" sz="1400" b="1" dirty="0" smtClean="0"/>
              <a:t/>
            </a:r>
            <a:br>
              <a:rPr lang="en-US" sz="1400" b="1" dirty="0" smtClean="0"/>
            </a:br>
            <a:endParaRPr lang="en-US" sz="800" b="1" dirty="0" smtClean="0"/>
          </a:p>
        </p:txBody>
      </p:sp>
      <p:sp>
        <p:nvSpPr>
          <p:cNvPr id="7" name="TextBox 6"/>
          <p:cNvSpPr txBox="1"/>
          <p:nvPr/>
        </p:nvSpPr>
        <p:spPr>
          <a:xfrm>
            <a:off x="304800" y="285750"/>
            <a:ext cx="3216201" cy="523220"/>
          </a:xfrm>
          <a:prstGeom prst="rect">
            <a:avLst/>
          </a:prstGeom>
          <a:noFill/>
          <a:ln w="12700">
            <a:solidFill>
              <a:schemeClr val="tx1"/>
            </a:solidFill>
          </a:ln>
        </p:spPr>
        <p:txBody>
          <a:bodyPr wrap="none" rtlCol="0">
            <a:spAutoFit/>
          </a:bodyPr>
          <a:lstStyle/>
          <a:p>
            <a:r>
              <a:rPr lang="en-US" sz="2800" b="1" dirty="0" smtClean="0">
                <a:effectLst>
                  <a:outerShdw blurRad="38100" dist="38100" dir="2700000" algn="tl">
                    <a:srgbClr val="000000">
                      <a:alpha val="43137"/>
                    </a:srgbClr>
                  </a:outerShdw>
                </a:effectLst>
                <a:latin typeface="+mj-lt"/>
              </a:rPr>
              <a:t>THE DOOR SOURCES</a:t>
            </a:r>
            <a:endParaRPr lang="en-US" sz="2800" dirty="0">
              <a:effectLst>
                <a:outerShdw blurRad="38100" dist="38100" dir="2700000" algn="tl">
                  <a:srgbClr val="000000">
                    <a:alpha val="43137"/>
                  </a:srgbClr>
                </a:outerShdw>
              </a:effectLst>
              <a:latin typeface="+mj-lt"/>
            </a:endParaRPr>
          </a:p>
        </p:txBody>
      </p:sp>
      <p:pic>
        <p:nvPicPr>
          <p:cNvPr id="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07135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mbeale\Desktop\2powerpoint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5"/>
          <p:cNvSpPr>
            <a:spLocks noGrp="1"/>
          </p:cNvSpPr>
          <p:nvPr>
            <p:ph type="sldNum" sz="quarter" idx="12"/>
          </p:nvPr>
        </p:nvSpPr>
        <p:spPr>
          <a:xfrm>
            <a:off x="6553200" y="4767263"/>
            <a:ext cx="2133600" cy="273844"/>
          </a:xfrm>
        </p:spPr>
        <p:txBody>
          <a:bodyPr/>
          <a:lstStyle/>
          <a:p>
            <a:fld id="{B6F15528-21DE-4FAA-801E-634DDDAF4B2B}" type="slidenum">
              <a:rPr lang="en-US" smtClean="0"/>
              <a:pPr/>
              <a:t>37</a:t>
            </a:fld>
            <a:endParaRPr lang="en-US" dirty="0"/>
          </a:p>
        </p:txBody>
      </p:sp>
      <p:sp>
        <p:nvSpPr>
          <p:cNvPr id="7" name="TextBox 6"/>
          <p:cNvSpPr txBox="1"/>
          <p:nvPr/>
        </p:nvSpPr>
        <p:spPr>
          <a:xfrm>
            <a:off x="490212" y="916722"/>
            <a:ext cx="3929388" cy="4093428"/>
          </a:xfrm>
          <a:prstGeom prst="rect">
            <a:avLst/>
          </a:prstGeom>
          <a:noFill/>
          <a:ln w="12700">
            <a:noFill/>
          </a:ln>
        </p:spPr>
        <p:txBody>
          <a:bodyPr wrap="square" rtlCol="0">
            <a:spAutoFit/>
          </a:bodyPr>
          <a:lstStyle/>
          <a:p>
            <a:pPr marL="285750" indent="-285750">
              <a:buClr>
                <a:schemeClr val="tx1"/>
              </a:buClr>
              <a:buFont typeface="Arial" charset="0"/>
              <a:buChar char="•"/>
            </a:pPr>
            <a:r>
              <a:rPr lang="en-US" sz="1600" b="1" dirty="0" smtClean="0">
                <a:solidFill>
                  <a:srgbClr val="C00000"/>
                </a:solidFill>
              </a:rPr>
              <a:t>Joint Venture </a:t>
            </a:r>
            <a:r>
              <a:rPr lang="en-US" sz="1600" b="1" dirty="0" smtClean="0"/>
              <a:t>with Progressive Property Management, Inc. </a:t>
            </a:r>
          </a:p>
          <a:p>
            <a:pPr marL="742950" lvl="1" indent="-285750">
              <a:buFont typeface="Arial" charset="0"/>
              <a:buChar char="•"/>
            </a:pPr>
            <a:r>
              <a:rPr lang="en-US" sz="1400" b="1" dirty="0" smtClean="0">
                <a:solidFill>
                  <a:srgbClr val="C00000"/>
                </a:solidFill>
              </a:rPr>
              <a:t>65%</a:t>
            </a:r>
            <a:r>
              <a:rPr lang="en-US" sz="1400" b="1" dirty="0" smtClean="0"/>
              <a:t> Retained by Branch Manager</a:t>
            </a:r>
          </a:p>
          <a:p>
            <a:pPr marL="742950" lvl="1" indent="-285750">
              <a:buFont typeface="Arial" charset="0"/>
              <a:buChar char="•"/>
            </a:pPr>
            <a:r>
              <a:rPr lang="en-US" sz="1400" b="1" dirty="0" smtClean="0">
                <a:solidFill>
                  <a:srgbClr val="C00000"/>
                </a:solidFill>
              </a:rPr>
              <a:t>35% </a:t>
            </a:r>
            <a:r>
              <a:rPr lang="en-US" sz="1400" b="1" dirty="0" smtClean="0"/>
              <a:t>of Gross Retained by PPM</a:t>
            </a:r>
          </a:p>
          <a:p>
            <a:pPr marL="1200150" lvl="2" indent="-285750">
              <a:buFont typeface="Arial" charset="0"/>
              <a:buChar char="•"/>
            </a:pPr>
            <a:r>
              <a:rPr lang="en-US" sz="1200" b="1" dirty="0" smtClean="0"/>
              <a:t>Training</a:t>
            </a:r>
          </a:p>
          <a:p>
            <a:pPr marL="1200150" lvl="2" indent="-285750">
              <a:buFont typeface="Arial" charset="0"/>
              <a:buChar char="•"/>
            </a:pPr>
            <a:r>
              <a:rPr lang="en-US" sz="1200" b="1" dirty="0" smtClean="0"/>
              <a:t>Sales Support</a:t>
            </a:r>
          </a:p>
          <a:p>
            <a:pPr marL="1200150" lvl="2" indent="-285750">
              <a:buFont typeface="Arial" charset="0"/>
              <a:buChar char="•"/>
            </a:pPr>
            <a:r>
              <a:rPr lang="en-US" sz="1200" b="1" dirty="0" smtClean="0"/>
              <a:t>File Audit</a:t>
            </a:r>
          </a:p>
          <a:p>
            <a:pPr marL="1200150" lvl="2" indent="-285750">
              <a:buFont typeface="Arial" charset="0"/>
              <a:buChar char="•"/>
            </a:pPr>
            <a:r>
              <a:rPr lang="en-US" sz="1200" b="1" dirty="0" smtClean="0"/>
              <a:t>Insurance</a:t>
            </a:r>
          </a:p>
          <a:p>
            <a:pPr marL="1200150" lvl="2" indent="-285750">
              <a:buFont typeface="Arial" charset="0"/>
              <a:buChar char="•"/>
            </a:pPr>
            <a:r>
              <a:rPr lang="en-US" sz="1200" b="1" dirty="0" smtClean="0"/>
              <a:t>Rent Collection</a:t>
            </a:r>
          </a:p>
          <a:p>
            <a:pPr marL="1200150" lvl="2" indent="-285750">
              <a:buFont typeface="Arial" charset="0"/>
              <a:buChar char="•"/>
            </a:pPr>
            <a:r>
              <a:rPr lang="en-US" sz="1200" b="1" dirty="0" smtClean="0"/>
              <a:t>Owner Disbursements</a:t>
            </a:r>
          </a:p>
          <a:p>
            <a:pPr marL="1200150" lvl="2" indent="-285750">
              <a:buFont typeface="Arial" charset="0"/>
              <a:buChar char="•"/>
            </a:pPr>
            <a:r>
              <a:rPr lang="en-US" sz="1200" b="1" dirty="0" smtClean="0"/>
              <a:t>Vendor Payments</a:t>
            </a:r>
          </a:p>
          <a:p>
            <a:pPr marL="1200150" lvl="2" indent="-285750">
              <a:buFont typeface="Arial" charset="0"/>
              <a:buChar char="•"/>
            </a:pPr>
            <a:r>
              <a:rPr lang="en-US" sz="1200" b="1" dirty="0" smtClean="0"/>
              <a:t>Operations</a:t>
            </a:r>
          </a:p>
          <a:p>
            <a:pPr marL="1200150" lvl="2" indent="-285750">
              <a:buFont typeface="Arial" charset="0"/>
              <a:buChar char="•"/>
            </a:pPr>
            <a:r>
              <a:rPr lang="en-US" sz="1200" b="1" dirty="0" smtClean="0"/>
              <a:t>Global Marketing</a:t>
            </a:r>
          </a:p>
          <a:p>
            <a:pPr marL="1200150" lvl="2" indent="-285750">
              <a:buFont typeface="Arial" charset="0"/>
              <a:buChar char="•"/>
            </a:pPr>
            <a:r>
              <a:rPr lang="en-US" sz="1200" b="1" dirty="0" smtClean="0"/>
              <a:t>JV Marketing</a:t>
            </a:r>
          </a:p>
          <a:p>
            <a:pPr marL="1200150" lvl="2" indent="-285750">
              <a:buFont typeface="Arial" charset="0"/>
              <a:buChar char="•"/>
            </a:pPr>
            <a:r>
              <a:rPr lang="en-US" sz="1200" b="1" dirty="0" smtClean="0"/>
              <a:t>Management</a:t>
            </a:r>
          </a:p>
          <a:p>
            <a:pPr marL="1200150" lvl="2" indent="-285750">
              <a:buFont typeface="Arial" charset="0"/>
              <a:buChar char="•"/>
            </a:pPr>
            <a:r>
              <a:rPr lang="en-US" sz="1200" b="1" dirty="0" smtClean="0"/>
              <a:t>BRE Compliance</a:t>
            </a:r>
          </a:p>
          <a:p>
            <a:pPr marL="1200150" lvl="2" indent="-285750">
              <a:buFont typeface="Arial" charset="0"/>
              <a:buChar char="•"/>
            </a:pPr>
            <a:r>
              <a:rPr lang="en-US" sz="1200" b="1" dirty="0" smtClean="0"/>
              <a:t>Trust Accounting </a:t>
            </a:r>
          </a:p>
          <a:p>
            <a:pPr marL="1200150" lvl="2" indent="-285750">
              <a:buFont typeface="Arial" charset="0"/>
              <a:buChar char="•"/>
            </a:pPr>
            <a:r>
              <a:rPr lang="en-US" sz="1200" b="1" dirty="0" smtClean="0"/>
              <a:t>Reconciliations</a:t>
            </a:r>
          </a:p>
          <a:p>
            <a:pPr marL="1200150" lvl="2" indent="-285750">
              <a:buFont typeface="Arial" charset="0"/>
              <a:buChar char="•"/>
            </a:pPr>
            <a:r>
              <a:rPr lang="en-US" sz="1200" b="1" dirty="0" smtClean="0"/>
              <a:t>Management Software</a:t>
            </a:r>
          </a:p>
          <a:p>
            <a:pPr marL="1200150" lvl="2" indent="-285750">
              <a:buFont typeface="Arial" charset="0"/>
              <a:buChar char="•"/>
            </a:pPr>
            <a:r>
              <a:rPr lang="en-US" sz="1200" b="1" dirty="0" smtClean="0"/>
              <a:t>Reporting</a:t>
            </a:r>
            <a:r>
              <a:rPr lang="en-US" sz="1400" b="1" dirty="0" smtClean="0"/>
              <a:t/>
            </a:r>
            <a:br>
              <a:rPr lang="en-US" sz="1400" b="1" dirty="0" smtClean="0"/>
            </a:br>
            <a:endParaRPr lang="en-US" sz="800" b="1" dirty="0" smtClean="0"/>
          </a:p>
        </p:txBody>
      </p:sp>
      <p:sp>
        <p:nvSpPr>
          <p:cNvPr id="8" name="TextBox 7"/>
          <p:cNvSpPr txBox="1"/>
          <p:nvPr/>
        </p:nvSpPr>
        <p:spPr>
          <a:xfrm>
            <a:off x="4376413" y="742950"/>
            <a:ext cx="4157987" cy="4555093"/>
          </a:xfrm>
          <a:prstGeom prst="rect">
            <a:avLst/>
          </a:prstGeom>
          <a:noFill/>
          <a:ln>
            <a:noFill/>
          </a:ln>
        </p:spPr>
        <p:txBody>
          <a:bodyPr wrap="square" rtlCol="0">
            <a:spAutoFit/>
          </a:bodyPr>
          <a:lstStyle/>
          <a:p>
            <a:pPr marL="285750" indent="-285750">
              <a:buClr>
                <a:schemeClr val="tx1"/>
              </a:buClr>
              <a:buFont typeface="Arial" charset="0"/>
              <a:buChar char="•"/>
            </a:pPr>
            <a:r>
              <a:rPr lang="en-US" sz="1600" b="1" dirty="0" smtClean="0"/>
              <a:t>Broker/Agent/Brokerage Operates Branch </a:t>
            </a:r>
            <a:r>
              <a:rPr lang="en-US" sz="1600" b="1" dirty="0" smtClean="0">
                <a:solidFill>
                  <a:srgbClr val="C00000"/>
                </a:solidFill>
              </a:rPr>
              <a:t>Independently </a:t>
            </a:r>
            <a:r>
              <a:rPr lang="en-US" sz="1600" b="1" dirty="0" smtClean="0"/>
              <a:t> </a:t>
            </a:r>
          </a:p>
          <a:p>
            <a:pPr marL="742950" lvl="1" indent="-285750">
              <a:spcBef>
                <a:spcPts val="0"/>
              </a:spcBef>
              <a:buFont typeface="Arial" charset="0"/>
              <a:buChar char="•"/>
            </a:pPr>
            <a:r>
              <a:rPr lang="en-US" sz="1600" b="1" dirty="0"/>
              <a:t>“</a:t>
            </a:r>
            <a:r>
              <a:rPr lang="en-US" sz="1600" b="1" dirty="0">
                <a:solidFill>
                  <a:srgbClr val="C00000"/>
                </a:solidFill>
              </a:rPr>
              <a:t>Buys</a:t>
            </a:r>
            <a:r>
              <a:rPr lang="en-US" sz="1600" b="1" dirty="0"/>
              <a:t>” a Door </a:t>
            </a:r>
          </a:p>
          <a:p>
            <a:pPr marL="742950" lvl="1" indent="-285750">
              <a:buFont typeface="Arial" charset="0"/>
              <a:buChar char="•"/>
            </a:pPr>
            <a:r>
              <a:rPr lang="en-US" sz="1600" b="1" dirty="0" smtClean="0"/>
              <a:t>“</a:t>
            </a:r>
            <a:r>
              <a:rPr lang="en-US" sz="1600" b="1" dirty="0" smtClean="0">
                <a:solidFill>
                  <a:srgbClr val="C00000"/>
                </a:solidFill>
              </a:rPr>
              <a:t>Builds</a:t>
            </a:r>
            <a:r>
              <a:rPr lang="en-US" sz="1600" b="1" dirty="0"/>
              <a:t>” a </a:t>
            </a:r>
            <a:r>
              <a:rPr lang="en-US" sz="1600" b="1" dirty="0" smtClean="0"/>
              <a:t>Door</a:t>
            </a:r>
            <a:endParaRPr lang="en-US" sz="1200" b="1" dirty="0"/>
          </a:p>
          <a:p>
            <a:pPr marL="742950" lvl="1" indent="-285750">
              <a:spcBef>
                <a:spcPts val="0"/>
              </a:spcBef>
              <a:buFont typeface="Arial" charset="0"/>
              <a:buChar char="•"/>
            </a:pPr>
            <a:r>
              <a:rPr lang="en-US" sz="1600" b="1" dirty="0" smtClean="0"/>
              <a:t>“</a:t>
            </a:r>
            <a:r>
              <a:rPr lang="en-US" sz="1600" b="1" dirty="0">
                <a:solidFill>
                  <a:srgbClr val="C00000"/>
                </a:solidFill>
              </a:rPr>
              <a:t>Finds</a:t>
            </a:r>
            <a:r>
              <a:rPr lang="en-US" sz="1600" b="1" dirty="0"/>
              <a:t>” a </a:t>
            </a:r>
            <a:r>
              <a:rPr lang="en-US" sz="1600" b="1" dirty="0" smtClean="0"/>
              <a:t>Door</a:t>
            </a:r>
            <a:endParaRPr lang="en-US" sz="1200" b="1" dirty="0"/>
          </a:p>
          <a:p>
            <a:pPr marL="742950" lvl="1" indent="-285750">
              <a:spcBef>
                <a:spcPts val="0"/>
              </a:spcBef>
              <a:buFont typeface="Arial" charset="0"/>
              <a:buChar char="•"/>
            </a:pPr>
            <a:r>
              <a:rPr lang="en-US" sz="1600" b="1" dirty="0"/>
              <a:t>Manages Tenant and Owner </a:t>
            </a:r>
            <a:r>
              <a:rPr lang="en-US" sz="1600" b="1" dirty="0" smtClean="0"/>
              <a:t>Issues</a:t>
            </a:r>
          </a:p>
          <a:p>
            <a:pPr marL="742950" lvl="1" indent="-285750">
              <a:spcBef>
                <a:spcPts val="0"/>
              </a:spcBef>
              <a:buFont typeface="Arial" charset="0"/>
              <a:buChar char="•"/>
            </a:pPr>
            <a:r>
              <a:rPr lang="en-US" sz="1600" b="1" dirty="0" smtClean="0"/>
              <a:t>Schedules Vendors</a:t>
            </a:r>
          </a:p>
          <a:p>
            <a:pPr marL="742950" lvl="1" indent="-285750">
              <a:spcBef>
                <a:spcPts val="0"/>
              </a:spcBef>
              <a:buFont typeface="Arial" charset="0"/>
              <a:buChar char="•"/>
            </a:pPr>
            <a:r>
              <a:rPr lang="en-US" sz="1600" b="1" dirty="0" smtClean="0"/>
              <a:t>Conducts Inspection</a:t>
            </a:r>
          </a:p>
          <a:p>
            <a:pPr marL="742950" lvl="1" indent="-285750">
              <a:spcBef>
                <a:spcPts val="0"/>
              </a:spcBef>
              <a:buFont typeface="Arial" charset="0"/>
              <a:buChar char="•"/>
            </a:pPr>
            <a:r>
              <a:rPr lang="en-US" sz="1600" b="1" dirty="0" smtClean="0"/>
              <a:t>Goes to Court/Small Claims</a:t>
            </a:r>
            <a:endParaRPr lang="en-US" sz="1600" b="1" dirty="0"/>
          </a:p>
          <a:p>
            <a:pPr marL="742950" lvl="1" indent="-285750">
              <a:spcBef>
                <a:spcPts val="0"/>
              </a:spcBef>
              <a:buFont typeface="Arial" charset="0"/>
              <a:buChar char="•"/>
            </a:pPr>
            <a:r>
              <a:rPr lang="en-US" sz="1600" b="1" dirty="0"/>
              <a:t>Leases Up Properties</a:t>
            </a:r>
          </a:p>
          <a:p>
            <a:pPr marL="742950" lvl="1" indent="-285750">
              <a:spcBef>
                <a:spcPts val="0"/>
              </a:spcBef>
              <a:buFont typeface="Arial" charset="0"/>
              <a:buChar char="•"/>
            </a:pPr>
            <a:r>
              <a:rPr lang="en-US" sz="1600" b="1" dirty="0"/>
              <a:t>Sells Properties</a:t>
            </a:r>
          </a:p>
          <a:p>
            <a:pPr marL="742950" lvl="1" indent="-285750">
              <a:spcBef>
                <a:spcPts val="0"/>
              </a:spcBef>
              <a:buFont typeface="Arial" charset="0"/>
              <a:buChar char="•"/>
            </a:pPr>
            <a:r>
              <a:rPr lang="en-US" sz="1600" b="1" dirty="0"/>
              <a:t>“Owns” the </a:t>
            </a:r>
            <a:r>
              <a:rPr lang="en-US" sz="1600" b="1" dirty="0" smtClean="0"/>
              <a:t>Door</a:t>
            </a:r>
          </a:p>
          <a:p>
            <a:pPr marL="742950" lvl="1" indent="-285750">
              <a:spcBef>
                <a:spcPts val="0"/>
              </a:spcBef>
              <a:buFont typeface="Arial" charset="0"/>
              <a:buChar char="•"/>
            </a:pPr>
            <a:r>
              <a:rPr lang="en-US" sz="1600" b="1" dirty="0" smtClean="0"/>
              <a:t>First Right of Refusal at Exit</a:t>
            </a:r>
          </a:p>
          <a:p>
            <a:pPr marL="742950" lvl="1" indent="-285750">
              <a:spcBef>
                <a:spcPts val="0"/>
              </a:spcBef>
              <a:buFont typeface="Arial" charset="0"/>
              <a:buChar char="•"/>
            </a:pPr>
            <a:r>
              <a:rPr lang="en-US" sz="1600" b="1" dirty="0" smtClean="0"/>
              <a:t>Pay 6 Months Management Income</a:t>
            </a:r>
          </a:p>
          <a:p>
            <a:pPr marL="742950" lvl="1" indent="-285750">
              <a:spcBef>
                <a:spcPts val="0"/>
              </a:spcBef>
              <a:buFont typeface="Arial" charset="0"/>
              <a:buChar char="•"/>
            </a:pPr>
            <a:r>
              <a:rPr lang="en-US" sz="1600" b="1" dirty="0" smtClean="0"/>
              <a:t>What I Care About:</a:t>
            </a:r>
          </a:p>
          <a:p>
            <a:pPr marL="1200150" lvl="2" indent="-285750">
              <a:buFont typeface="Arial" charset="0"/>
              <a:buChar char="•"/>
            </a:pPr>
            <a:r>
              <a:rPr lang="en-US" sz="1200" b="1" dirty="0" smtClean="0"/>
              <a:t>Compliance</a:t>
            </a:r>
          </a:p>
          <a:p>
            <a:pPr marL="1200150" lvl="2" indent="-285750">
              <a:buFont typeface="Arial" charset="0"/>
              <a:buChar char="•"/>
            </a:pPr>
            <a:r>
              <a:rPr lang="en-US" sz="1200" b="1" dirty="0" smtClean="0"/>
              <a:t>Customer Service</a:t>
            </a:r>
          </a:p>
          <a:p>
            <a:pPr marL="1200150" lvl="2" indent="-285750">
              <a:buFont typeface="Arial" charset="0"/>
              <a:buChar char="•"/>
            </a:pPr>
            <a:r>
              <a:rPr lang="en-US" sz="1200" b="1" dirty="0" smtClean="0"/>
              <a:t>Profitability</a:t>
            </a:r>
            <a:r>
              <a:rPr lang="en-US" sz="1400" b="1" dirty="0" smtClean="0"/>
              <a:t/>
            </a:r>
            <a:br>
              <a:rPr lang="en-US" sz="1400" b="1" dirty="0" smtClean="0"/>
            </a:br>
            <a:endParaRPr lang="en-US" sz="800" b="1" dirty="0" smtClean="0"/>
          </a:p>
        </p:txBody>
      </p:sp>
      <p:sp>
        <p:nvSpPr>
          <p:cNvPr id="9" name="TextBox 8"/>
          <p:cNvSpPr txBox="1"/>
          <p:nvPr/>
        </p:nvSpPr>
        <p:spPr>
          <a:xfrm>
            <a:off x="228600" y="133350"/>
            <a:ext cx="5227841" cy="523220"/>
          </a:xfrm>
          <a:prstGeom prst="rect">
            <a:avLst/>
          </a:prstGeom>
          <a:noFill/>
          <a:ln w="12700">
            <a:solidFill>
              <a:schemeClr val="tx1"/>
            </a:solidFill>
          </a:ln>
        </p:spPr>
        <p:txBody>
          <a:bodyPr wrap="none" rtlCol="0">
            <a:spAutoFit/>
          </a:bodyPr>
          <a:lstStyle/>
          <a:p>
            <a:r>
              <a:rPr lang="en-US" sz="2800" b="1" dirty="0" smtClean="0">
                <a:latin typeface="+mj-lt"/>
              </a:rPr>
              <a:t>PROGRESSIVE AGENT ASSISTANCE</a:t>
            </a:r>
            <a:endParaRPr lang="en-US" sz="2800" dirty="0">
              <a:latin typeface="+mj-lt"/>
            </a:endParaRPr>
          </a:p>
        </p:txBody>
      </p:sp>
      <p:pic>
        <p:nvPicPr>
          <p:cNvPr id="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14779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C:\Users\mbeale\Desktop\2powerpointbackgroun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72"/>
          <p:cNvPicPr>
            <a:picLocks noChangeAspect="1"/>
          </p:cNvPicPr>
          <p:nvPr/>
        </p:nvPicPr>
        <p:blipFill rotWithShape="1">
          <a:blip r:embed="rId4">
            <a:extLst>
              <a:ext uri="{28A0092B-C50C-407E-A947-70E740481C1C}">
                <a14:useLocalDpi xmlns:a14="http://schemas.microsoft.com/office/drawing/2010/main" val="0"/>
              </a:ext>
            </a:extLst>
          </a:blip>
          <a:srcRect l="42167" t="58378" r="27775" b="10128"/>
          <a:stretch/>
        </p:blipFill>
        <p:spPr>
          <a:xfrm>
            <a:off x="914400" y="702589"/>
            <a:ext cx="7315200" cy="4040780"/>
          </a:xfrm>
          <a:prstGeom prst="rect">
            <a:avLst/>
          </a:prstGeom>
        </p:spPr>
      </p:pic>
      <p:sp>
        <p:nvSpPr>
          <p:cNvPr id="7" name="TextBox 6"/>
          <p:cNvSpPr txBox="1"/>
          <p:nvPr/>
        </p:nvSpPr>
        <p:spPr>
          <a:xfrm>
            <a:off x="1784506" y="90377"/>
            <a:ext cx="5574988" cy="523220"/>
          </a:xfrm>
          <a:prstGeom prst="rect">
            <a:avLst/>
          </a:prstGeom>
          <a:noFill/>
          <a:ln w="12700">
            <a:solidFill>
              <a:schemeClr val="tx1"/>
            </a:solidFill>
          </a:ln>
        </p:spPr>
        <p:txBody>
          <a:bodyPr wrap="none" rtlCol="0">
            <a:spAutoFit/>
          </a:bodyPr>
          <a:lstStyle/>
          <a:p>
            <a:r>
              <a:rPr lang="en-US" sz="2800" b="1" dirty="0" smtClean="0">
                <a:effectLst>
                  <a:outerShdw blurRad="38100" dist="38100" dir="2700000" algn="tl">
                    <a:srgbClr val="000000">
                      <a:alpha val="43137"/>
                    </a:srgbClr>
                  </a:outerShdw>
                </a:effectLst>
                <a:latin typeface="+mj-lt"/>
              </a:rPr>
              <a:t>VIRTUALLY COVERING ALL OF SOCAL</a:t>
            </a:r>
            <a:endParaRPr lang="en-US" sz="2800" dirty="0">
              <a:effectLst>
                <a:outerShdw blurRad="38100" dist="38100" dir="2700000" algn="tl">
                  <a:srgbClr val="000000">
                    <a:alpha val="43137"/>
                  </a:srgbClr>
                </a:outerShdw>
              </a:effectLst>
              <a:latin typeface="+mj-lt"/>
            </a:endParaRPr>
          </a:p>
        </p:txBody>
      </p:sp>
      <p:sp>
        <p:nvSpPr>
          <p:cNvPr id="55" name="Smiley Face 54"/>
          <p:cNvSpPr/>
          <p:nvPr/>
        </p:nvSpPr>
        <p:spPr>
          <a:xfrm>
            <a:off x="4592178" y="2633075"/>
            <a:ext cx="264445" cy="177020"/>
          </a:xfrm>
          <a:prstGeom prst="smileyFac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Smiley Face 55"/>
          <p:cNvSpPr/>
          <p:nvPr/>
        </p:nvSpPr>
        <p:spPr>
          <a:xfrm>
            <a:off x="5145755" y="3214404"/>
            <a:ext cx="264445" cy="177020"/>
          </a:xfrm>
          <a:prstGeom prst="smileyFac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Smiley Face 56"/>
          <p:cNvSpPr/>
          <p:nvPr/>
        </p:nvSpPr>
        <p:spPr>
          <a:xfrm>
            <a:off x="4122235" y="2874208"/>
            <a:ext cx="264445" cy="177020"/>
          </a:xfrm>
          <a:prstGeom prst="smileyFac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Smiley Face 57"/>
          <p:cNvSpPr/>
          <p:nvPr/>
        </p:nvSpPr>
        <p:spPr>
          <a:xfrm>
            <a:off x="5044998" y="2782913"/>
            <a:ext cx="264445" cy="177020"/>
          </a:xfrm>
          <a:prstGeom prst="smileyFac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Smiley Face 58"/>
          <p:cNvSpPr/>
          <p:nvPr/>
        </p:nvSpPr>
        <p:spPr>
          <a:xfrm>
            <a:off x="4093426" y="2226022"/>
            <a:ext cx="264445" cy="177020"/>
          </a:xfrm>
          <a:prstGeom prst="smileyFac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Smiley Face 59"/>
          <p:cNvSpPr/>
          <p:nvPr/>
        </p:nvSpPr>
        <p:spPr>
          <a:xfrm>
            <a:off x="3895824" y="2721585"/>
            <a:ext cx="264445" cy="177020"/>
          </a:xfrm>
          <a:prstGeom prst="smileyFac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Smiley Face 60"/>
          <p:cNvSpPr/>
          <p:nvPr/>
        </p:nvSpPr>
        <p:spPr>
          <a:xfrm>
            <a:off x="3510308" y="1979583"/>
            <a:ext cx="264445" cy="177020"/>
          </a:xfrm>
          <a:prstGeom prst="smileyFac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Smiley Face 61"/>
          <p:cNvSpPr/>
          <p:nvPr/>
        </p:nvSpPr>
        <p:spPr>
          <a:xfrm>
            <a:off x="5067300" y="2532367"/>
            <a:ext cx="264445" cy="177020"/>
          </a:xfrm>
          <a:prstGeom prst="smileyFac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Smiley Face 62"/>
          <p:cNvSpPr/>
          <p:nvPr/>
        </p:nvSpPr>
        <p:spPr>
          <a:xfrm>
            <a:off x="5407946" y="2326417"/>
            <a:ext cx="264445" cy="177020"/>
          </a:xfrm>
          <a:prstGeom prst="smileyFac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Smiley Face 63"/>
          <p:cNvSpPr/>
          <p:nvPr/>
        </p:nvSpPr>
        <p:spPr>
          <a:xfrm>
            <a:off x="7020759" y="3651628"/>
            <a:ext cx="264445" cy="177020"/>
          </a:xfrm>
          <a:prstGeom prst="smileyFac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Smiley Face 64"/>
          <p:cNvSpPr/>
          <p:nvPr/>
        </p:nvSpPr>
        <p:spPr>
          <a:xfrm>
            <a:off x="6761890" y="4229100"/>
            <a:ext cx="264445" cy="177020"/>
          </a:xfrm>
          <a:prstGeom prst="smileyFac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miley Face 65"/>
          <p:cNvSpPr/>
          <p:nvPr/>
        </p:nvSpPr>
        <p:spPr>
          <a:xfrm>
            <a:off x="6629667" y="1187701"/>
            <a:ext cx="264445" cy="177020"/>
          </a:xfrm>
          <a:prstGeom prst="smileyFac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Smiley Face 66"/>
          <p:cNvSpPr/>
          <p:nvPr/>
        </p:nvSpPr>
        <p:spPr>
          <a:xfrm>
            <a:off x="5847222" y="2634469"/>
            <a:ext cx="264445" cy="177020"/>
          </a:xfrm>
          <a:prstGeom prst="smileyFac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Smiley Face 67"/>
          <p:cNvSpPr/>
          <p:nvPr/>
        </p:nvSpPr>
        <p:spPr>
          <a:xfrm>
            <a:off x="4658953" y="2924719"/>
            <a:ext cx="264445" cy="177020"/>
          </a:xfrm>
          <a:prstGeom prst="smileyFac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Smiley Face 68"/>
          <p:cNvSpPr/>
          <p:nvPr/>
        </p:nvSpPr>
        <p:spPr>
          <a:xfrm>
            <a:off x="3763602" y="2403707"/>
            <a:ext cx="264445" cy="177020"/>
          </a:xfrm>
          <a:prstGeom prst="smileyFac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Smiley Face 69"/>
          <p:cNvSpPr/>
          <p:nvPr/>
        </p:nvSpPr>
        <p:spPr>
          <a:xfrm>
            <a:off x="4625329" y="2226022"/>
            <a:ext cx="264445" cy="177020"/>
          </a:xfrm>
          <a:prstGeom prst="smileyFac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Smiley Face 70"/>
          <p:cNvSpPr/>
          <p:nvPr/>
        </p:nvSpPr>
        <p:spPr>
          <a:xfrm>
            <a:off x="6458021" y="2225655"/>
            <a:ext cx="264445" cy="177020"/>
          </a:xfrm>
          <a:prstGeom prst="smileyFac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Smiley Face 71"/>
          <p:cNvSpPr/>
          <p:nvPr/>
        </p:nvSpPr>
        <p:spPr>
          <a:xfrm>
            <a:off x="4226975" y="2620877"/>
            <a:ext cx="264445" cy="177020"/>
          </a:xfrm>
          <a:prstGeom prst="smileyFac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Smiley Face 73"/>
          <p:cNvSpPr/>
          <p:nvPr/>
        </p:nvSpPr>
        <p:spPr>
          <a:xfrm>
            <a:off x="5679156" y="3251980"/>
            <a:ext cx="264445" cy="177020"/>
          </a:xfrm>
          <a:prstGeom prst="smileyFac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2400" y="44005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990551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mbeale\Desktop\2powerpoint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348" y="1781175"/>
            <a:ext cx="7497303" cy="2009775"/>
          </a:xfrm>
          <a:prstGeom prst="rect">
            <a:avLst/>
          </a:prstGeom>
        </p:spPr>
      </p:pic>
      <p:sp>
        <p:nvSpPr>
          <p:cNvPr id="7" name="TextBox 6"/>
          <p:cNvSpPr txBox="1"/>
          <p:nvPr/>
        </p:nvSpPr>
        <p:spPr>
          <a:xfrm>
            <a:off x="1894985" y="753130"/>
            <a:ext cx="5354030" cy="523220"/>
          </a:xfrm>
          <a:prstGeom prst="rect">
            <a:avLst/>
          </a:prstGeom>
          <a:noFill/>
          <a:ln w="12700">
            <a:solidFill>
              <a:schemeClr val="tx1"/>
            </a:solidFill>
          </a:ln>
        </p:spPr>
        <p:txBody>
          <a:bodyPr wrap="none" rtlCol="0">
            <a:spAutoFit/>
          </a:bodyPr>
          <a:lstStyle/>
          <a:p>
            <a:r>
              <a:rPr lang="en-US" sz="2800" b="1" dirty="0" smtClean="0">
                <a:effectLst>
                  <a:outerShdw blurRad="38100" dist="38100" dir="2700000" algn="tl">
                    <a:srgbClr val="000000">
                      <a:alpha val="43137"/>
                    </a:srgbClr>
                  </a:outerShdw>
                </a:effectLst>
                <a:latin typeface="+mj-lt"/>
              </a:rPr>
              <a:t>WHOLESALE YOUR COMPETENCIES</a:t>
            </a:r>
            <a:endParaRPr lang="en-US" sz="2800" dirty="0">
              <a:effectLst>
                <a:outerShdw blurRad="38100" dist="38100" dir="2700000" algn="tl">
                  <a:srgbClr val="000000">
                    <a:alpha val="43137"/>
                  </a:srgbClr>
                </a:outerShdw>
              </a:effectLst>
              <a:latin typeface="+mj-lt"/>
            </a:endParaRPr>
          </a:p>
        </p:txBody>
      </p:sp>
      <p:pic>
        <p:nvPicPr>
          <p:cNvPr id="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6015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mbeale\Desktop\2powerpoint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362200" y="379002"/>
            <a:ext cx="4419600" cy="584775"/>
          </a:xfrm>
          <a:prstGeom prst="rect">
            <a:avLst/>
          </a:prstGeom>
          <a:noFill/>
          <a:ln w="12700">
            <a:solidFill>
              <a:schemeClr val="tx1"/>
            </a:solidFill>
          </a:ln>
        </p:spPr>
        <p:txBody>
          <a:bodyPr wrap="square" rtlCol="0">
            <a:spAutoFit/>
          </a:bodyPr>
          <a:lstStyle/>
          <a:p>
            <a:pPr algn="ctr"/>
            <a:r>
              <a:rPr lang="en-US" sz="3200" b="1" dirty="0" smtClean="0">
                <a:effectLst>
                  <a:outerShdw blurRad="38100" dist="38100" dir="2700000" algn="tl">
                    <a:srgbClr val="000000">
                      <a:alpha val="43137"/>
                    </a:srgbClr>
                  </a:outerShdw>
                </a:effectLst>
                <a:latin typeface="+mj-lt"/>
              </a:rPr>
              <a:t>OUR ULTIMATE MISSION</a:t>
            </a:r>
            <a:endParaRPr lang="en-US" sz="3200" dirty="0">
              <a:effectLst>
                <a:outerShdw blurRad="38100" dist="38100" dir="2700000" algn="tl">
                  <a:srgbClr val="000000">
                    <a:alpha val="43137"/>
                  </a:srgbClr>
                </a:outerShdw>
              </a:effectLst>
              <a:latin typeface="+mj-lt"/>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7650" y="997890"/>
            <a:ext cx="6108700" cy="3495856"/>
          </a:xfrm>
          <a:prstGeom prst="rect">
            <a:avLst/>
          </a:prstGeom>
        </p:spPr>
      </p:pic>
      <p:pic>
        <p:nvPicPr>
          <p:cNvPr id="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77191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mbeale\Desktop\2powerpoint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txBox="1">
            <a:spLocks/>
          </p:cNvSpPr>
          <p:nvPr/>
        </p:nvSpPr>
        <p:spPr>
          <a:xfrm>
            <a:off x="304800" y="895350"/>
            <a:ext cx="4038600" cy="3543300"/>
          </a:xfrm>
          <a:prstGeom prst="rect">
            <a:avLst/>
          </a:prstGeom>
        </p:spPr>
        <p:txBody>
          <a:bodyPr vert="horz" lIns="91440" tIns="45720" rIns="91440" bIns="45720" rtlCol="0">
            <a:normAutofit fontScale="625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85750" indent="-285750" algn="l">
              <a:buClr>
                <a:schemeClr val="tx1"/>
              </a:buClr>
              <a:buFont typeface="Arial" charset="0"/>
              <a:buChar char="•"/>
            </a:pPr>
            <a:r>
              <a:rPr lang="en-US" sz="2400" b="1" dirty="0" smtClean="0">
                <a:solidFill>
                  <a:srgbClr val="C00000"/>
                </a:solidFill>
              </a:rPr>
              <a:t>YOU NEED TO BE GREAT AT A NUMBER OF FUNCTIONS</a:t>
            </a:r>
          </a:p>
          <a:p>
            <a:pPr lvl="1" algn="l">
              <a:buClr>
                <a:schemeClr val="tx1"/>
              </a:buClr>
              <a:buFont typeface="Arial" charset="0"/>
              <a:buChar char="•"/>
            </a:pPr>
            <a:r>
              <a:rPr lang="en-US" sz="2100" b="1" dirty="0" smtClean="0">
                <a:solidFill>
                  <a:schemeClr val="tx1"/>
                </a:solidFill>
              </a:rPr>
              <a:t>Marketing</a:t>
            </a:r>
          </a:p>
          <a:p>
            <a:pPr lvl="1" algn="l">
              <a:buClr>
                <a:schemeClr val="tx1"/>
              </a:buClr>
              <a:buFont typeface="Arial" charset="0"/>
              <a:buChar char="•"/>
            </a:pPr>
            <a:r>
              <a:rPr lang="en-US" sz="2100" b="1" dirty="0" smtClean="0">
                <a:solidFill>
                  <a:schemeClr val="tx1"/>
                </a:solidFill>
              </a:rPr>
              <a:t>Sales</a:t>
            </a:r>
          </a:p>
          <a:p>
            <a:pPr lvl="1" algn="l">
              <a:buClr>
                <a:schemeClr val="tx1"/>
              </a:buClr>
              <a:buFont typeface="Arial" charset="0"/>
              <a:buChar char="•"/>
            </a:pPr>
            <a:r>
              <a:rPr lang="en-US" sz="2100" b="1" dirty="0" smtClean="0">
                <a:solidFill>
                  <a:schemeClr val="tx1"/>
                </a:solidFill>
              </a:rPr>
              <a:t>Operations</a:t>
            </a:r>
          </a:p>
          <a:p>
            <a:pPr lvl="1" algn="l">
              <a:buClr>
                <a:schemeClr val="tx1"/>
              </a:buClr>
              <a:buFont typeface="Arial" charset="0"/>
              <a:buChar char="•"/>
            </a:pPr>
            <a:r>
              <a:rPr lang="en-US" sz="2100" b="1" dirty="0" smtClean="0">
                <a:solidFill>
                  <a:schemeClr val="tx1"/>
                </a:solidFill>
              </a:rPr>
              <a:t>Lead Conversion</a:t>
            </a:r>
          </a:p>
          <a:p>
            <a:pPr lvl="1" algn="l">
              <a:buClr>
                <a:schemeClr val="tx1"/>
              </a:buClr>
              <a:buFont typeface="Arial" charset="0"/>
              <a:buChar char="•"/>
            </a:pPr>
            <a:r>
              <a:rPr lang="en-US" sz="2100" b="1" dirty="0" smtClean="0">
                <a:solidFill>
                  <a:schemeClr val="tx1"/>
                </a:solidFill>
              </a:rPr>
              <a:t>Inspections</a:t>
            </a:r>
          </a:p>
          <a:p>
            <a:pPr lvl="1" algn="l">
              <a:buClr>
                <a:schemeClr val="tx1"/>
              </a:buClr>
              <a:buFont typeface="Arial" charset="0"/>
              <a:buChar char="•"/>
            </a:pPr>
            <a:r>
              <a:rPr lang="en-US" sz="2100" b="1" dirty="0" smtClean="0">
                <a:solidFill>
                  <a:schemeClr val="tx1"/>
                </a:solidFill>
              </a:rPr>
              <a:t>Owner/Tenant Issues</a:t>
            </a:r>
          </a:p>
          <a:p>
            <a:pPr lvl="1" algn="l">
              <a:buClr>
                <a:schemeClr val="tx1"/>
              </a:buClr>
              <a:buFont typeface="Arial" charset="0"/>
              <a:buChar char="•"/>
            </a:pPr>
            <a:r>
              <a:rPr lang="en-US" sz="2100" b="1" dirty="0" smtClean="0">
                <a:solidFill>
                  <a:schemeClr val="tx1"/>
                </a:solidFill>
              </a:rPr>
              <a:t>Leasing</a:t>
            </a:r>
          </a:p>
          <a:p>
            <a:pPr lvl="1" algn="l">
              <a:buClr>
                <a:schemeClr val="tx1"/>
              </a:buClr>
              <a:buFont typeface="Arial" charset="0"/>
              <a:buChar char="•"/>
            </a:pPr>
            <a:r>
              <a:rPr lang="en-US" sz="2100" b="1" dirty="0" smtClean="0">
                <a:solidFill>
                  <a:schemeClr val="tx1"/>
                </a:solidFill>
              </a:rPr>
              <a:t>Accounting</a:t>
            </a:r>
          </a:p>
          <a:p>
            <a:pPr lvl="1" algn="l">
              <a:buClr>
                <a:schemeClr val="tx1"/>
              </a:buClr>
              <a:buFont typeface="Arial" charset="0"/>
              <a:buChar char="•"/>
            </a:pPr>
            <a:r>
              <a:rPr lang="en-US" sz="2100" b="1" dirty="0" smtClean="0">
                <a:solidFill>
                  <a:schemeClr val="tx1"/>
                </a:solidFill>
              </a:rPr>
              <a:t>Compliance</a:t>
            </a:r>
          </a:p>
          <a:p>
            <a:pPr lvl="1" algn="l">
              <a:buClr>
                <a:schemeClr val="tx1"/>
              </a:buClr>
              <a:buFont typeface="Arial" charset="0"/>
              <a:buChar char="•"/>
            </a:pPr>
            <a:r>
              <a:rPr lang="en-US" sz="2100" b="1" dirty="0" smtClean="0">
                <a:solidFill>
                  <a:schemeClr val="tx1"/>
                </a:solidFill>
              </a:rPr>
              <a:t>Bookkeeping</a:t>
            </a:r>
          </a:p>
          <a:p>
            <a:pPr lvl="1" algn="l">
              <a:buClr>
                <a:schemeClr val="tx1"/>
              </a:buClr>
              <a:buFont typeface="Arial" charset="0"/>
              <a:buChar char="•"/>
            </a:pPr>
            <a:r>
              <a:rPr lang="en-US" sz="2100" b="1" dirty="0" smtClean="0">
                <a:solidFill>
                  <a:schemeClr val="tx1"/>
                </a:solidFill>
              </a:rPr>
              <a:t>Reporting</a:t>
            </a:r>
          </a:p>
          <a:p>
            <a:pPr lvl="1" algn="l">
              <a:buClr>
                <a:schemeClr val="tx1"/>
              </a:buClr>
              <a:buFont typeface="Arial" charset="0"/>
              <a:buChar char="•"/>
            </a:pPr>
            <a:r>
              <a:rPr lang="en-US" sz="2100" b="1" dirty="0" smtClean="0">
                <a:solidFill>
                  <a:schemeClr val="tx1"/>
                </a:solidFill>
              </a:rPr>
              <a:t>Vendor Coordination</a:t>
            </a:r>
          </a:p>
          <a:p>
            <a:pPr lvl="1" algn="l">
              <a:buClr>
                <a:schemeClr val="tx1"/>
              </a:buClr>
              <a:buFont typeface="Arial" charset="0"/>
              <a:buChar char="•"/>
            </a:pPr>
            <a:r>
              <a:rPr lang="en-US" sz="2100" b="1" dirty="0" smtClean="0">
                <a:solidFill>
                  <a:schemeClr val="tx1"/>
                </a:solidFill>
              </a:rPr>
              <a:t>Reputation Management</a:t>
            </a:r>
          </a:p>
          <a:p>
            <a:pPr lvl="1" algn="l">
              <a:buClr>
                <a:schemeClr val="tx1"/>
              </a:buClr>
              <a:buFont typeface="Arial" charset="0"/>
              <a:buChar char="•"/>
            </a:pPr>
            <a:r>
              <a:rPr lang="en-US" sz="2100" b="1" dirty="0" smtClean="0">
                <a:solidFill>
                  <a:schemeClr val="tx1"/>
                </a:solidFill>
              </a:rPr>
              <a:t>Human Resources</a:t>
            </a:r>
            <a:r>
              <a:rPr lang="en-US" b="1" dirty="0" smtClean="0"/>
              <a:t/>
            </a:r>
            <a:br>
              <a:rPr lang="en-US" b="1" dirty="0" smtClean="0"/>
            </a:br>
            <a:endParaRPr lang="en-US" b="1" dirty="0"/>
          </a:p>
        </p:txBody>
      </p:sp>
      <p:sp>
        <p:nvSpPr>
          <p:cNvPr id="7" name="Content Placeholder 6"/>
          <p:cNvSpPr txBox="1">
            <a:spLocks/>
          </p:cNvSpPr>
          <p:nvPr/>
        </p:nvSpPr>
        <p:spPr>
          <a:xfrm>
            <a:off x="4114800" y="895350"/>
            <a:ext cx="4863662" cy="3213497"/>
          </a:xfrm>
          <a:prstGeom prst="rect">
            <a:avLst/>
          </a:prstGeom>
        </p:spPr>
        <p:txBody>
          <a:bodyPr>
            <a:normAutofit fontScale="6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5750" indent="-285750">
              <a:buClr>
                <a:schemeClr val="tx1"/>
              </a:buClr>
              <a:buFont typeface="Arial" charset="0"/>
              <a:buChar char="•"/>
            </a:pPr>
            <a:r>
              <a:rPr lang="en-US" sz="2400" b="1" dirty="0" smtClean="0">
                <a:solidFill>
                  <a:srgbClr val="C00000"/>
                </a:solidFill>
              </a:rPr>
              <a:t>MOST SMALL (50 TO 100 DOORS) SHOPS ARE GOOD AT JUST A FEW THINGS</a:t>
            </a:r>
          </a:p>
          <a:p>
            <a:pPr lvl="1">
              <a:buClr>
                <a:schemeClr val="tx1"/>
              </a:buClr>
              <a:buFont typeface="Arial" charset="0"/>
              <a:buChar char="•"/>
            </a:pPr>
            <a:r>
              <a:rPr lang="en-US" sz="2100" b="1" dirty="0" smtClean="0"/>
              <a:t>Leasing</a:t>
            </a:r>
          </a:p>
          <a:p>
            <a:pPr lvl="1">
              <a:buClr>
                <a:schemeClr val="tx1"/>
              </a:buClr>
              <a:buFont typeface="Arial" charset="0"/>
              <a:buChar char="•"/>
            </a:pPr>
            <a:r>
              <a:rPr lang="en-US" sz="2100" b="1" dirty="0" smtClean="0"/>
              <a:t>Management Software</a:t>
            </a:r>
          </a:p>
          <a:p>
            <a:pPr lvl="1">
              <a:buClr>
                <a:schemeClr val="tx1"/>
              </a:buClr>
              <a:buFont typeface="Arial" charset="0"/>
              <a:buChar char="•"/>
            </a:pPr>
            <a:r>
              <a:rPr lang="en-US" sz="2100" b="1" dirty="0" smtClean="0"/>
              <a:t>Vendor Coordination</a:t>
            </a:r>
          </a:p>
          <a:p>
            <a:pPr lvl="1">
              <a:buClr>
                <a:schemeClr val="tx1"/>
              </a:buClr>
              <a:buFont typeface="Arial" charset="0"/>
              <a:buChar char="•"/>
            </a:pPr>
            <a:r>
              <a:rPr lang="en-US" sz="2100" b="1" dirty="0" smtClean="0"/>
              <a:t>Owner Issues</a:t>
            </a:r>
          </a:p>
          <a:p>
            <a:pPr lvl="1">
              <a:buClr>
                <a:schemeClr val="tx1"/>
              </a:buClr>
              <a:buFont typeface="Arial" charset="0"/>
              <a:buChar char="•"/>
            </a:pPr>
            <a:r>
              <a:rPr lang="en-US" sz="2100" b="1" dirty="0" smtClean="0"/>
              <a:t>Tenant Issues</a:t>
            </a:r>
            <a:r>
              <a:rPr lang="en-US" b="1" dirty="0" smtClean="0"/>
              <a:t/>
            </a:r>
            <a:br>
              <a:rPr lang="en-US" b="1" dirty="0" smtClean="0"/>
            </a:br>
            <a:endParaRPr lang="en-US" b="1" dirty="0" smtClean="0">
              <a:solidFill>
                <a:srgbClr val="C00000"/>
              </a:solidFill>
            </a:endParaRPr>
          </a:p>
          <a:p>
            <a:pPr>
              <a:buClr>
                <a:schemeClr val="tx1"/>
              </a:buClr>
              <a:buFont typeface="Arial" charset="0"/>
              <a:buChar char="•"/>
            </a:pPr>
            <a:r>
              <a:rPr lang="en-US" sz="2400" b="1" dirty="0" smtClean="0">
                <a:solidFill>
                  <a:srgbClr val="C00000"/>
                </a:solidFill>
              </a:rPr>
              <a:t>MANY RUNNING RISKY OPERATIONS</a:t>
            </a:r>
          </a:p>
          <a:p>
            <a:pPr lvl="1">
              <a:buClr>
                <a:schemeClr val="tx1"/>
              </a:buClr>
              <a:buFont typeface="Arial" charset="0"/>
              <a:buChar char="•"/>
            </a:pPr>
            <a:r>
              <a:rPr lang="en-US" sz="2100" b="1" dirty="0" smtClean="0"/>
              <a:t>Insurance</a:t>
            </a:r>
          </a:p>
          <a:p>
            <a:pPr lvl="1">
              <a:buClr>
                <a:schemeClr val="tx1"/>
              </a:buClr>
              <a:buFont typeface="Arial" charset="0"/>
              <a:buChar char="•"/>
            </a:pPr>
            <a:r>
              <a:rPr lang="en-US" sz="2100" b="1" dirty="0" smtClean="0"/>
              <a:t>Trust Accounting</a:t>
            </a:r>
          </a:p>
          <a:p>
            <a:pPr lvl="1">
              <a:buClr>
                <a:schemeClr val="tx1"/>
              </a:buClr>
              <a:buFont typeface="Arial" charset="0"/>
              <a:buChar char="•"/>
            </a:pPr>
            <a:r>
              <a:rPr lang="en-US" sz="2100" b="1" dirty="0" smtClean="0"/>
              <a:t>Labor Relations</a:t>
            </a:r>
          </a:p>
          <a:p>
            <a:pPr lvl="1">
              <a:buClr>
                <a:schemeClr val="tx1"/>
              </a:buClr>
              <a:buFont typeface="Arial" charset="0"/>
              <a:buChar char="•"/>
            </a:pPr>
            <a:r>
              <a:rPr lang="en-US" sz="2100" b="1" dirty="0" smtClean="0"/>
              <a:t>Reconciliations</a:t>
            </a:r>
          </a:p>
          <a:p>
            <a:pPr lvl="1">
              <a:buClr>
                <a:schemeClr val="tx1"/>
              </a:buClr>
              <a:buFont typeface="Arial" charset="0"/>
              <a:buChar char="•"/>
            </a:pPr>
            <a:r>
              <a:rPr lang="en-US" sz="2100" b="1" dirty="0" smtClean="0"/>
              <a:t>Franchise Tax Board</a:t>
            </a:r>
          </a:p>
          <a:p>
            <a:pPr lvl="1">
              <a:buClr>
                <a:schemeClr val="tx1"/>
              </a:buClr>
              <a:buFont typeface="Arial" charset="0"/>
              <a:buChar char="•"/>
            </a:pPr>
            <a:r>
              <a:rPr lang="en-US" sz="2100" b="1" dirty="0" smtClean="0"/>
              <a:t>Compliance</a:t>
            </a:r>
          </a:p>
        </p:txBody>
      </p:sp>
      <p:sp>
        <p:nvSpPr>
          <p:cNvPr id="8" name="Slide Number Placeholder 3"/>
          <p:cNvSpPr>
            <a:spLocks noGrp="1"/>
          </p:cNvSpPr>
          <p:nvPr>
            <p:ph type="sldNum" sz="quarter" idx="12"/>
          </p:nvPr>
        </p:nvSpPr>
        <p:spPr>
          <a:xfrm>
            <a:off x="6553200" y="4767263"/>
            <a:ext cx="2133600" cy="273844"/>
          </a:xfrm>
        </p:spPr>
        <p:txBody>
          <a:bodyPr/>
          <a:lstStyle/>
          <a:p>
            <a:fld id="{B6F15528-21DE-4FAA-801E-634DDDAF4B2B}" type="slidenum">
              <a:rPr lang="en-US" smtClean="0"/>
              <a:pPr/>
              <a:t>40</a:t>
            </a:fld>
            <a:endParaRPr lang="en-US" dirty="0"/>
          </a:p>
        </p:txBody>
      </p:sp>
      <p:sp>
        <p:nvSpPr>
          <p:cNvPr id="9" name="TextBox 8"/>
          <p:cNvSpPr txBox="1"/>
          <p:nvPr/>
        </p:nvSpPr>
        <p:spPr>
          <a:xfrm>
            <a:off x="762000" y="4171950"/>
            <a:ext cx="7620000" cy="369332"/>
          </a:xfrm>
          <a:prstGeom prst="rect">
            <a:avLst/>
          </a:prstGeom>
          <a:noFill/>
          <a:ln w="19050">
            <a:solidFill>
              <a:schemeClr val="tx1"/>
            </a:solidFill>
          </a:ln>
        </p:spPr>
        <p:txBody>
          <a:bodyPr wrap="square" rtlCol="0">
            <a:spAutoFit/>
          </a:bodyPr>
          <a:lstStyle/>
          <a:p>
            <a:pPr algn="ctr"/>
            <a:r>
              <a:rPr lang="en-US" b="1" dirty="0" smtClean="0"/>
              <a:t>PROGRESSIVE EXCELS AT OUTSOURCING </a:t>
            </a:r>
            <a:r>
              <a:rPr lang="en-US" b="1" dirty="0" smtClean="0">
                <a:solidFill>
                  <a:srgbClr val="C00000"/>
                </a:solidFill>
              </a:rPr>
              <a:t>SALES, MARKETING </a:t>
            </a:r>
            <a:r>
              <a:rPr lang="en-US" b="1" dirty="0" smtClean="0"/>
              <a:t>&amp;</a:t>
            </a:r>
            <a:r>
              <a:rPr lang="en-US" b="1" dirty="0" smtClean="0">
                <a:solidFill>
                  <a:srgbClr val="C00000"/>
                </a:solidFill>
              </a:rPr>
              <a:t> OPERATIONS </a:t>
            </a:r>
            <a:endParaRPr lang="en-US" b="1" dirty="0">
              <a:solidFill>
                <a:srgbClr val="C00000"/>
              </a:solidFill>
            </a:endParaRPr>
          </a:p>
        </p:txBody>
      </p:sp>
      <p:sp>
        <p:nvSpPr>
          <p:cNvPr id="10" name="TextBox 9"/>
          <p:cNvSpPr txBox="1"/>
          <p:nvPr/>
        </p:nvSpPr>
        <p:spPr>
          <a:xfrm>
            <a:off x="318085" y="209550"/>
            <a:ext cx="8521115" cy="523220"/>
          </a:xfrm>
          <a:prstGeom prst="rect">
            <a:avLst/>
          </a:prstGeom>
          <a:noFill/>
          <a:ln w="12700">
            <a:solidFill>
              <a:schemeClr val="tx1"/>
            </a:solidFill>
          </a:ln>
        </p:spPr>
        <p:txBody>
          <a:bodyPr wrap="none" rtlCol="0">
            <a:spAutoFit/>
          </a:bodyPr>
          <a:lstStyle/>
          <a:p>
            <a:r>
              <a:rPr lang="en-US" sz="2800" b="1" smtClean="0">
                <a:latin typeface="+mj-lt"/>
              </a:rPr>
              <a:t>PROPERTY MANAGEMENT IS A COMPLICATED BUSINESS</a:t>
            </a:r>
            <a:endParaRPr lang="en-US" sz="2800" dirty="0">
              <a:latin typeface="+mj-lt"/>
            </a:endParaRPr>
          </a:p>
        </p:txBody>
      </p:sp>
      <p:pic>
        <p:nvPicPr>
          <p:cNvPr id="1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763848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mbeale\Desktop\2powerpoint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219201" y="1028700"/>
            <a:ext cx="7010400" cy="4185761"/>
          </a:xfrm>
          <a:prstGeom prst="rect">
            <a:avLst/>
          </a:prstGeom>
          <a:noFill/>
        </p:spPr>
        <p:txBody>
          <a:bodyPr wrap="square" rtlCol="0">
            <a:spAutoFit/>
          </a:bodyPr>
          <a:lstStyle/>
          <a:p>
            <a:pPr marL="285750" indent="-285750">
              <a:buClr>
                <a:schemeClr val="tx1"/>
              </a:buClr>
              <a:buFont typeface="Arial" charset="0"/>
              <a:buChar char="•"/>
            </a:pPr>
            <a:r>
              <a:rPr lang="en-US" sz="1600" b="1" dirty="0" smtClean="0">
                <a:solidFill>
                  <a:srgbClr val="C00000"/>
                </a:solidFill>
              </a:rPr>
              <a:t>OPERATIONS</a:t>
            </a:r>
          </a:p>
          <a:p>
            <a:pPr marL="742950" lvl="1" indent="-285750">
              <a:buClr>
                <a:schemeClr val="tx1"/>
              </a:buClr>
              <a:buFont typeface="Arial" charset="0"/>
              <a:buChar char="•"/>
            </a:pPr>
            <a:r>
              <a:rPr lang="en-US" sz="1400" b="1" dirty="0" smtClean="0"/>
              <a:t>Rent Collection</a:t>
            </a:r>
          </a:p>
          <a:p>
            <a:pPr marL="742950" lvl="1" indent="-285750">
              <a:buClr>
                <a:schemeClr val="tx1"/>
              </a:buClr>
              <a:buFont typeface="Arial" charset="0"/>
              <a:buChar char="•"/>
            </a:pPr>
            <a:r>
              <a:rPr lang="en-US" sz="1400" b="1" dirty="0" smtClean="0"/>
              <a:t>Owner Disbursements</a:t>
            </a:r>
          </a:p>
          <a:p>
            <a:pPr marL="742950" lvl="1" indent="-285750">
              <a:buClr>
                <a:schemeClr val="tx1"/>
              </a:buClr>
              <a:buFont typeface="Arial" charset="0"/>
              <a:buChar char="•"/>
            </a:pPr>
            <a:r>
              <a:rPr lang="en-US" sz="1400" b="1" dirty="0" smtClean="0"/>
              <a:t>Compliance &amp; Reporting</a:t>
            </a:r>
          </a:p>
          <a:p>
            <a:pPr marL="742950" lvl="1" indent="-285750">
              <a:buClr>
                <a:schemeClr val="tx1"/>
              </a:buClr>
              <a:buFont typeface="Arial" charset="0"/>
              <a:buChar char="•"/>
            </a:pPr>
            <a:r>
              <a:rPr lang="en-US" sz="1400" b="1" dirty="0" smtClean="0"/>
              <a:t>Sales &amp; Marketing</a:t>
            </a:r>
          </a:p>
          <a:p>
            <a:pPr marL="742950" lvl="1" indent="-285750">
              <a:buClr>
                <a:schemeClr val="tx1"/>
              </a:buClr>
              <a:buFont typeface="Arial" charset="0"/>
              <a:buChar char="•"/>
            </a:pPr>
            <a:r>
              <a:rPr lang="en-US" sz="1400" b="1" dirty="0" smtClean="0"/>
              <a:t>Reputation Management</a:t>
            </a:r>
          </a:p>
          <a:p>
            <a:pPr marL="742950" lvl="1" indent="-285750">
              <a:buClr>
                <a:schemeClr val="tx1"/>
              </a:buClr>
              <a:buFont typeface="Arial" charset="0"/>
              <a:buChar char="•"/>
            </a:pPr>
            <a:r>
              <a:rPr lang="en-US" sz="1400" b="1" dirty="0" smtClean="0"/>
              <a:t>Bookkeeping &amp; Reconciliations</a:t>
            </a:r>
            <a:br>
              <a:rPr lang="en-US" sz="1400" b="1" dirty="0" smtClean="0"/>
            </a:br>
            <a:endParaRPr lang="en-US" sz="1400" b="1" dirty="0" smtClean="0"/>
          </a:p>
          <a:p>
            <a:pPr marL="285750" indent="-285750">
              <a:buClr>
                <a:schemeClr val="tx1"/>
              </a:buClr>
              <a:buFont typeface="Arial" charset="0"/>
              <a:buChar char="•"/>
            </a:pPr>
            <a:r>
              <a:rPr lang="en-US" sz="1600" b="1" dirty="0" smtClean="0">
                <a:solidFill>
                  <a:srgbClr val="C00000"/>
                </a:solidFill>
              </a:rPr>
              <a:t>MAINTENANCE</a:t>
            </a:r>
          </a:p>
          <a:p>
            <a:pPr marL="742950" lvl="1" indent="-285750">
              <a:buClr>
                <a:schemeClr val="tx1"/>
              </a:buClr>
              <a:buFont typeface="Arial" charset="0"/>
              <a:buChar char="•"/>
            </a:pPr>
            <a:r>
              <a:rPr lang="en-US" sz="1400" b="1" dirty="0" smtClean="0"/>
              <a:t>Handyman Services</a:t>
            </a:r>
          </a:p>
          <a:p>
            <a:pPr marL="742950" lvl="1" indent="-285750">
              <a:buClr>
                <a:schemeClr val="tx1"/>
              </a:buClr>
              <a:buFont typeface="Arial" charset="0"/>
              <a:buChar char="•"/>
            </a:pPr>
            <a:r>
              <a:rPr lang="en-US" sz="1400" b="1" dirty="0" smtClean="0"/>
              <a:t>Lease Ups</a:t>
            </a:r>
          </a:p>
          <a:p>
            <a:pPr marL="742950" lvl="1" indent="-285750">
              <a:buClr>
                <a:schemeClr val="tx1"/>
              </a:buClr>
              <a:buFont typeface="Arial" charset="0"/>
              <a:buChar char="•"/>
            </a:pPr>
            <a:r>
              <a:rPr lang="en-US" sz="1400" b="1" dirty="0" smtClean="0"/>
              <a:t>Clean &amp; Shows</a:t>
            </a:r>
          </a:p>
          <a:p>
            <a:pPr marL="742950" lvl="1" indent="-285750">
              <a:buClr>
                <a:schemeClr val="tx1"/>
              </a:buClr>
              <a:buFont typeface="Arial" charset="0"/>
              <a:buChar char="•"/>
            </a:pPr>
            <a:r>
              <a:rPr lang="en-US" sz="1400" b="1" dirty="0" smtClean="0"/>
              <a:t>Landscaping</a:t>
            </a:r>
            <a:br>
              <a:rPr lang="en-US" sz="1400" b="1" dirty="0" smtClean="0"/>
            </a:br>
            <a:endParaRPr lang="en-US" sz="1400" b="1" dirty="0" smtClean="0">
              <a:solidFill>
                <a:srgbClr val="C00000"/>
              </a:solidFill>
            </a:endParaRPr>
          </a:p>
          <a:p>
            <a:pPr marL="285750" indent="-285750">
              <a:buClr>
                <a:schemeClr val="tx1"/>
              </a:buClr>
              <a:buFont typeface="Arial" charset="0"/>
              <a:buChar char="•"/>
            </a:pPr>
            <a:r>
              <a:rPr lang="en-US" sz="1600" b="1" dirty="0" smtClean="0">
                <a:solidFill>
                  <a:srgbClr val="C00000"/>
                </a:solidFill>
              </a:rPr>
              <a:t>ONSITE INSPECTIONS</a:t>
            </a:r>
          </a:p>
          <a:p>
            <a:pPr marL="742950" lvl="1" indent="-285750">
              <a:buClr>
                <a:schemeClr val="tx1"/>
              </a:buClr>
              <a:buFont typeface="Arial" charset="0"/>
              <a:buChar char="•"/>
            </a:pPr>
            <a:r>
              <a:rPr lang="en-US" sz="1400" b="1" dirty="0" smtClean="0"/>
              <a:t>Move-Ins/Move-Outs</a:t>
            </a:r>
          </a:p>
          <a:p>
            <a:pPr marL="742950" lvl="1" indent="-285750">
              <a:buClr>
                <a:schemeClr val="tx1"/>
              </a:buClr>
              <a:buFont typeface="Arial" charset="0"/>
              <a:buChar char="•"/>
            </a:pPr>
            <a:r>
              <a:rPr lang="en-US" sz="1400" b="1" dirty="0" smtClean="0"/>
              <a:t>Periodic</a:t>
            </a:r>
          </a:p>
          <a:p>
            <a:pPr marL="742950" lvl="1" indent="-285750">
              <a:buClr>
                <a:schemeClr val="tx1"/>
              </a:buClr>
              <a:buFont typeface="Arial" charset="0"/>
              <a:buChar char="•"/>
            </a:pPr>
            <a:r>
              <a:rPr lang="en-US" sz="1400" b="1" dirty="0" smtClean="0"/>
              <a:t>Drive-</a:t>
            </a:r>
            <a:r>
              <a:rPr lang="en-US" sz="1400" b="1" dirty="0" err="1" smtClean="0"/>
              <a:t>Bys</a:t>
            </a:r>
            <a:r>
              <a:rPr lang="en-US" sz="1600" b="1" dirty="0" smtClean="0"/>
              <a:t/>
            </a:r>
            <a:br>
              <a:rPr lang="en-US" sz="1600" b="1" dirty="0" smtClean="0"/>
            </a:br>
            <a:endParaRPr lang="en-US" sz="900" b="1" dirty="0" smtClean="0"/>
          </a:p>
        </p:txBody>
      </p:sp>
      <p:sp>
        <p:nvSpPr>
          <p:cNvPr id="7" name="TextBox 6"/>
          <p:cNvSpPr txBox="1"/>
          <p:nvPr/>
        </p:nvSpPr>
        <p:spPr>
          <a:xfrm>
            <a:off x="1066802" y="133350"/>
            <a:ext cx="7315199" cy="830997"/>
          </a:xfrm>
          <a:prstGeom prst="rect">
            <a:avLst/>
          </a:prstGeom>
          <a:noFill/>
          <a:ln w="12700">
            <a:solidFill>
              <a:schemeClr val="tx1"/>
            </a:solidFill>
          </a:ln>
        </p:spPr>
        <p:txBody>
          <a:bodyPr wrap="square" rtlCol="0">
            <a:spAutoFit/>
          </a:bodyPr>
          <a:lstStyle/>
          <a:p>
            <a:pPr algn="ctr"/>
            <a:r>
              <a:rPr lang="en-US" sz="2400" b="1" dirty="0" smtClean="0">
                <a:latin typeface="+mj-lt"/>
              </a:rPr>
              <a:t>THE OUTSOURCING RESOURCE TO OTHER PROPERTY MANAGEMENT COMPANIES</a:t>
            </a:r>
            <a:endParaRPr lang="en-US" sz="2400" dirty="0">
              <a:latin typeface="+mj-lt"/>
            </a:endParaRPr>
          </a:p>
        </p:txBody>
      </p:sp>
      <p:pic>
        <p:nvPicPr>
          <p:cNvPr id="8" name="Picture 7"/>
          <p:cNvPicPr/>
          <p:nvPr/>
        </p:nvPicPr>
        <p:blipFill rotWithShape="1">
          <a:blip r:embed="rId3" cstate="print">
            <a:extLst>
              <a:ext uri="{28A0092B-C50C-407E-A947-70E740481C1C}">
                <a14:useLocalDpi xmlns:a14="http://schemas.microsoft.com/office/drawing/2010/main" val="0"/>
              </a:ext>
            </a:extLst>
          </a:blip>
          <a:srcRect b="15469"/>
          <a:stretch/>
        </p:blipFill>
        <p:spPr>
          <a:xfrm>
            <a:off x="4648200" y="1314450"/>
            <a:ext cx="2057400" cy="62865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9200" y="2343150"/>
            <a:ext cx="1447800" cy="108585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8200" y="3788226"/>
            <a:ext cx="2301766" cy="669474"/>
          </a:xfrm>
          <a:prstGeom prst="rect">
            <a:avLst/>
          </a:prstGeom>
        </p:spPr>
      </p:pic>
      <p:pic>
        <p:nvPicPr>
          <p:cNvPr id="12"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71002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mbeale\Desktop\2powerpoint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14400" y="742950"/>
            <a:ext cx="7010400" cy="4370427"/>
          </a:xfrm>
          <a:prstGeom prst="rect">
            <a:avLst/>
          </a:prstGeom>
          <a:noFill/>
        </p:spPr>
        <p:txBody>
          <a:bodyPr wrap="square" rtlCol="0">
            <a:spAutoFit/>
          </a:bodyPr>
          <a:lstStyle/>
          <a:p>
            <a:pPr marL="285750" indent="-285750">
              <a:buClr>
                <a:schemeClr val="tx1"/>
              </a:buClr>
              <a:buFont typeface="Arial" charset="0"/>
              <a:buChar char="•"/>
            </a:pPr>
            <a:r>
              <a:rPr lang="en-US" sz="2400" b="1" dirty="0" smtClean="0">
                <a:solidFill>
                  <a:srgbClr val="C00000"/>
                </a:solidFill>
              </a:rPr>
              <a:t>AGENTS</a:t>
            </a:r>
          </a:p>
          <a:p>
            <a:pPr marL="742950" lvl="1" indent="-285750">
              <a:buClr>
                <a:schemeClr val="tx1"/>
              </a:buClr>
              <a:buFont typeface="Arial" charset="0"/>
              <a:buChar char="•"/>
            </a:pPr>
            <a:r>
              <a:rPr lang="en-US" b="1" dirty="0" smtClean="0"/>
              <a:t>Illegally Managing Doors</a:t>
            </a:r>
          </a:p>
          <a:p>
            <a:pPr marL="742950" lvl="1" indent="-285750">
              <a:buClr>
                <a:schemeClr val="tx1"/>
              </a:buClr>
              <a:buFont typeface="Arial" charset="0"/>
              <a:buChar char="•"/>
            </a:pPr>
            <a:r>
              <a:rPr lang="en-US" b="1" dirty="0" smtClean="0"/>
              <a:t>Broker Unaware of Activity</a:t>
            </a:r>
          </a:p>
          <a:p>
            <a:pPr marL="742950" lvl="1" indent="-285750">
              <a:buClr>
                <a:schemeClr val="tx1"/>
              </a:buClr>
              <a:buFont typeface="Arial" charset="0"/>
              <a:buChar char="•"/>
            </a:pPr>
            <a:r>
              <a:rPr lang="en-US" b="1" dirty="0" smtClean="0"/>
              <a:t>Broker Unaware of Risk</a:t>
            </a:r>
            <a:br>
              <a:rPr lang="en-US" b="1" dirty="0" smtClean="0"/>
            </a:br>
            <a:endParaRPr lang="en-US" b="1" dirty="0" smtClean="0"/>
          </a:p>
          <a:p>
            <a:pPr marL="285750" indent="-285750">
              <a:buClr>
                <a:schemeClr val="tx1"/>
              </a:buClr>
              <a:buFont typeface="Arial" charset="0"/>
              <a:buChar char="•"/>
            </a:pPr>
            <a:r>
              <a:rPr lang="en-US" sz="2400" b="1" dirty="0" smtClean="0">
                <a:solidFill>
                  <a:srgbClr val="C00000"/>
                </a:solidFill>
              </a:rPr>
              <a:t>SMALL PROPERTY MANAGEMENT COMPANIES</a:t>
            </a:r>
          </a:p>
          <a:p>
            <a:pPr marL="742950" lvl="1" indent="-285750">
              <a:buClr>
                <a:schemeClr val="tx1"/>
              </a:buClr>
              <a:buFont typeface="Arial" charset="0"/>
              <a:buChar char="•"/>
            </a:pPr>
            <a:r>
              <a:rPr lang="en-US" b="1" dirty="0" smtClean="0"/>
              <a:t>Stuck at No Man’s Land</a:t>
            </a:r>
          </a:p>
          <a:p>
            <a:pPr marL="742950" lvl="1" indent="-285750">
              <a:buClr>
                <a:schemeClr val="tx1"/>
              </a:buClr>
              <a:buFont typeface="Arial" charset="0"/>
              <a:buChar char="•"/>
            </a:pPr>
            <a:r>
              <a:rPr lang="en-US" b="1" dirty="0" smtClean="0"/>
              <a:t>Uninsured - Noncompliant</a:t>
            </a:r>
          </a:p>
          <a:p>
            <a:pPr marL="742950" lvl="1" indent="-285750">
              <a:buClr>
                <a:schemeClr val="tx1"/>
              </a:buClr>
              <a:buFont typeface="Arial" charset="0"/>
              <a:buChar char="•"/>
            </a:pPr>
            <a:r>
              <a:rPr lang="en-US" b="1" dirty="0" smtClean="0"/>
              <a:t>Can Focus on Profitable Activities</a:t>
            </a:r>
            <a:br>
              <a:rPr lang="en-US" b="1" dirty="0" smtClean="0"/>
            </a:br>
            <a:endParaRPr lang="en-US" b="1" dirty="0" smtClean="0">
              <a:solidFill>
                <a:srgbClr val="C00000"/>
              </a:solidFill>
            </a:endParaRPr>
          </a:p>
          <a:p>
            <a:pPr marL="285750" indent="-285750">
              <a:buClr>
                <a:schemeClr val="tx1"/>
              </a:buClr>
              <a:buFont typeface="Arial" charset="0"/>
              <a:buChar char="•"/>
            </a:pPr>
            <a:r>
              <a:rPr lang="en-US" sz="2400" b="1" dirty="0" smtClean="0">
                <a:solidFill>
                  <a:srgbClr val="C00000"/>
                </a:solidFill>
              </a:rPr>
              <a:t>REAL ESTATE BROKERAGES</a:t>
            </a:r>
          </a:p>
          <a:p>
            <a:pPr marL="742950" lvl="1" indent="-285750">
              <a:buClr>
                <a:schemeClr val="tx1"/>
              </a:buClr>
              <a:buFont typeface="Arial" charset="0"/>
              <a:buChar char="•"/>
            </a:pPr>
            <a:r>
              <a:rPr lang="en-US" b="1" dirty="0" smtClean="0"/>
              <a:t>Want In On the Property Management Action</a:t>
            </a:r>
          </a:p>
          <a:p>
            <a:pPr marL="742950" lvl="1" indent="-285750">
              <a:buClr>
                <a:schemeClr val="tx1"/>
              </a:buClr>
              <a:buFont typeface="Arial" charset="0"/>
              <a:buChar char="•"/>
            </a:pPr>
            <a:r>
              <a:rPr lang="en-US" b="1" dirty="0" smtClean="0"/>
              <a:t>Require Agents to Refer – Agent Gets Sale</a:t>
            </a:r>
          </a:p>
          <a:p>
            <a:pPr marL="742950" lvl="1" indent="-285750">
              <a:buClr>
                <a:schemeClr val="tx1"/>
              </a:buClr>
              <a:buFont typeface="Arial" charset="0"/>
              <a:buChar char="•"/>
            </a:pPr>
            <a:r>
              <a:rPr lang="en-US" b="1" dirty="0" smtClean="0"/>
              <a:t>For 50%, We Assign a Broker</a:t>
            </a:r>
            <a:r>
              <a:rPr lang="en-US" sz="1400" b="1" dirty="0" smtClean="0"/>
              <a:t/>
            </a:r>
            <a:br>
              <a:rPr lang="en-US" sz="1400" b="1" dirty="0" smtClean="0"/>
            </a:br>
            <a:endParaRPr lang="en-US" sz="800" b="1" dirty="0" smtClean="0"/>
          </a:p>
        </p:txBody>
      </p:sp>
      <p:sp>
        <p:nvSpPr>
          <p:cNvPr id="7" name="TextBox 6"/>
          <p:cNvSpPr txBox="1"/>
          <p:nvPr/>
        </p:nvSpPr>
        <p:spPr>
          <a:xfrm>
            <a:off x="228600" y="209550"/>
            <a:ext cx="5064015" cy="523220"/>
          </a:xfrm>
          <a:prstGeom prst="rect">
            <a:avLst/>
          </a:prstGeom>
          <a:noFill/>
          <a:ln w="12700">
            <a:solidFill>
              <a:schemeClr val="tx1"/>
            </a:solidFill>
          </a:ln>
        </p:spPr>
        <p:txBody>
          <a:bodyPr wrap="none" rtlCol="0">
            <a:spAutoFit/>
          </a:bodyPr>
          <a:lstStyle/>
          <a:p>
            <a:r>
              <a:rPr lang="en-US" sz="2800" b="1" smtClean="0">
                <a:latin typeface="+mj-lt"/>
              </a:rPr>
              <a:t>WHOLESALE GROWTH STRATEGY</a:t>
            </a:r>
            <a:endParaRPr lang="en-US" sz="2800" dirty="0">
              <a:latin typeface="+mj-lt"/>
            </a:endParaRPr>
          </a:p>
        </p:txBody>
      </p:sp>
      <p:pic>
        <p:nvPicPr>
          <p:cNvPr id="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519226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mbeale\Desktop\2powerpoint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6128" r="15055"/>
          <a:stretch/>
        </p:blipFill>
        <p:spPr>
          <a:xfrm>
            <a:off x="1585603" y="1054910"/>
            <a:ext cx="5972793" cy="3033680"/>
          </a:xfrm>
          <a:prstGeom prst="rect">
            <a:avLst/>
          </a:prstGeom>
        </p:spPr>
      </p:pic>
      <p:sp>
        <p:nvSpPr>
          <p:cNvPr id="7" name="TextBox 6"/>
          <p:cNvSpPr txBox="1"/>
          <p:nvPr/>
        </p:nvSpPr>
        <p:spPr>
          <a:xfrm>
            <a:off x="1938426" y="341665"/>
            <a:ext cx="5267148" cy="523220"/>
          </a:xfrm>
          <a:prstGeom prst="rect">
            <a:avLst/>
          </a:prstGeom>
          <a:noFill/>
          <a:ln w="12700">
            <a:solidFill>
              <a:schemeClr val="tx1"/>
            </a:solidFill>
          </a:ln>
        </p:spPr>
        <p:txBody>
          <a:bodyPr wrap="none" rtlCol="0">
            <a:spAutoFit/>
          </a:bodyPr>
          <a:lstStyle/>
          <a:p>
            <a:r>
              <a:rPr lang="en-US" sz="2800" b="1" smtClean="0">
                <a:latin typeface="+mj-lt"/>
              </a:rPr>
              <a:t>MULTIPLE MARKETING CHANNELS</a:t>
            </a:r>
            <a:endParaRPr lang="en-US" sz="2800" dirty="0">
              <a:latin typeface="+mj-lt"/>
            </a:endParaRPr>
          </a:p>
        </p:txBody>
      </p:sp>
      <p:pic>
        <p:nvPicPr>
          <p:cNvPr id="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878221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Users\mbeale\Desktop\2powerpoint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62000" y="1428750"/>
            <a:ext cx="4114800" cy="3046988"/>
          </a:xfrm>
          <a:prstGeom prst="rect">
            <a:avLst/>
          </a:prstGeom>
          <a:noFill/>
        </p:spPr>
        <p:txBody>
          <a:bodyPr wrap="square" rtlCol="0">
            <a:spAutoFit/>
          </a:bodyPr>
          <a:lstStyle/>
          <a:p>
            <a:pPr>
              <a:buClr>
                <a:schemeClr val="tx1"/>
              </a:buClr>
            </a:pPr>
            <a:r>
              <a:rPr lang="en-US" sz="2000" b="1" dirty="0" smtClean="0">
                <a:solidFill>
                  <a:srgbClr val="C00000"/>
                </a:solidFill>
              </a:rPr>
              <a:t>HIGHER</a:t>
            </a:r>
            <a:r>
              <a:rPr lang="en-US" sz="2000" b="1" dirty="0" smtClean="0"/>
              <a:t> VALUE DOORS</a:t>
            </a:r>
          </a:p>
          <a:p>
            <a:pPr marL="742950" lvl="1" indent="-285750">
              <a:spcBef>
                <a:spcPts val="570"/>
              </a:spcBef>
              <a:buClr>
                <a:schemeClr val="tx1"/>
              </a:buClr>
              <a:buFont typeface="Arial" charset="0"/>
              <a:buChar char="•"/>
            </a:pPr>
            <a:r>
              <a:rPr lang="en-US" sz="2000" b="1" dirty="0" smtClean="0"/>
              <a:t>Direct Mail </a:t>
            </a:r>
          </a:p>
          <a:p>
            <a:pPr marL="742950" lvl="1" indent="-285750">
              <a:spcBef>
                <a:spcPts val="570"/>
              </a:spcBef>
              <a:buClr>
                <a:schemeClr val="tx1"/>
              </a:buClr>
              <a:buFont typeface="Arial" charset="0"/>
              <a:buChar char="•"/>
            </a:pPr>
            <a:r>
              <a:rPr lang="en-US" sz="2000" b="1" dirty="0" smtClean="0"/>
              <a:t>Client Referral</a:t>
            </a:r>
          </a:p>
          <a:p>
            <a:pPr marL="742950" lvl="1" indent="-285750">
              <a:spcBef>
                <a:spcPts val="570"/>
              </a:spcBef>
              <a:buClr>
                <a:schemeClr val="tx1"/>
              </a:buClr>
              <a:buFont typeface="Arial" charset="0"/>
              <a:buChar char="•"/>
            </a:pPr>
            <a:r>
              <a:rPr lang="en-US" sz="2000" b="1" dirty="0" smtClean="0"/>
              <a:t>Local Landlord Seminars</a:t>
            </a:r>
          </a:p>
          <a:p>
            <a:pPr marL="742950" lvl="1" indent="-285750">
              <a:spcBef>
                <a:spcPts val="570"/>
              </a:spcBef>
              <a:buClr>
                <a:schemeClr val="tx1"/>
              </a:buClr>
              <a:buFont typeface="Arial" charset="0"/>
              <a:buChar char="•"/>
            </a:pPr>
            <a:r>
              <a:rPr lang="en-US" sz="2000" b="1" dirty="0" smtClean="0"/>
              <a:t>Yelp</a:t>
            </a:r>
          </a:p>
          <a:p>
            <a:pPr marL="742950" lvl="1" indent="-285750">
              <a:spcBef>
                <a:spcPts val="570"/>
              </a:spcBef>
              <a:buClr>
                <a:schemeClr val="tx1"/>
              </a:buClr>
              <a:buFont typeface="Arial" charset="0"/>
              <a:buChar char="•"/>
            </a:pPr>
            <a:r>
              <a:rPr lang="en-US" sz="2000" b="1" dirty="0" smtClean="0"/>
              <a:t>Google SEO</a:t>
            </a:r>
          </a:p>
          <a:p>
            <a:pPr marL="742950" lvl="1" indent="-285750">
              <a:spcBef>
                <a:spcPts val="570"/>
              </a:spcBef>
              <a:buClr>
                <a:schemeClr val="tx1"/>
              </a:buClr>
              <a:buFont typeface="Arial" charset="0"/>
              <a:buChar char="•"/>
            </a:pPr>
            <a:r>
              <a:rPr lang="en-US" sz="2000" b="1" dirty="0" smtClean="0"/>
              <a:t>Realtor Referral</a:t>
            </a:r>
            <a:r>
              <a:rPr lang="en-US" sz="1400" b="1" dirty="0" smtClean="0"/>
              <a:t/>
            </a:r>
            <a:br>
              <a:rPr lang="en-US" sz="1400" b="1" dirty="0" smtClean="0"/>
            </a:br>
            <a:r>
              <a:rPr lang="en-US" sz="1200" b="1" dirty="0" smtClean="0"/>
              <a:t/>
            </a:r>
            <a:br>
              <a:rPr lang="en-US" sz="1200" b="1" dirty="0" smtClean="0"/>
            </a:br>
            <a:endParaRPr lang="en-US" sz="700" b="1" dirty="0" smtClean="0"/>
          </a:p>
        </p:txBody>
      </p:sp>
      <p:sp>
        <p:nvSpPr>
          <p:cNvPr id="7" name="Content Placeholder 4"/>
          <p:cNvSpPr txBox="1">
            <a:spLocks/>
          </p:cNvSpPr>
          <p:nvPr/>
        </p:nvSpPr>
        <p:spPr>
          <a:xfrm>
            <a:off x="4495800" y="1428750"/>
            <a:ext cx="4343400" cy="339447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Clr>
                <a:schemeClr val="tx1"/>
              </a:buClr>
              <a:buFont typeface="Arial" panose="020B0604020202020204" pitchFamily="34" charset="0"/>
              <a:buNone/>
            </a:pPr>
            <a:r>
              <a:rPr lang="en-US" sz="2000" b="1" dirty="0" smtClean="0">
                <a:solidFill>
                  <a:srgbClr val="C00000"/>
                </a:solidFill>
              </a:rPr>
              <a:t>LOWER</a:t>
            </a:r>
            <a:r>
              <a:rPr lang="en-US" sz="2000" b="1" dirty="0" smtClean="0"/>
              <a:t> VALUE DOORS</a:t>
            </a:r>
          </a:p>
          <a:p>
            <a:pPr lvl="1">
              <a:buClr>
                <a:schemeClr val="tx1"/>
              </a:buClr>
              <a:buFont typeface="Arial" charset="0"/>
              <a:buChar char="•"/>
            </a:pPr>
            <a:r>
              <a:rPr lang="en-US" sz="2000" b="1" dirty="0" smtClean="0"/>
              <a:t>Geek Marketing</a:t>
            </a:r>
          </a:p>
          <a:p>
            <a:pPr lvl="1">
              <a:buClr>
                <a:schemeClr val="tx1"/>
              </a:buClr>
              <a:buFont typeface="Arial" charset="0"/>
              <a:buChar char="•"/>
            </a:pPr>
            <a:r>
              <a:rPr lang="en-US" sz="2000" b="1" dirty="0" smtClean="0"/>
              <a:t>Google Ads</a:t>
            </a:r>
          </a:p>
          <a:p>
            <a:pPr lvl="1">
              <a:buClr>
                <a:schemeClr val="tx1"/>
              </a:buClr>
              <a:buFont typeface="Arial" charset="0"/>
              <a:buChar char="•"/>
            </a:pPr>
            <a:r>
              <a:rPr lang="en-US" sz="2000" b="1" dirty="0" smtClean="0"/>
              <a:t>Thumbtack</a:t>
            </a:r>
          </a:p>
          <a:p>
            <a:pPr lvl="1">
              <a:buClr>
                <a:schemeClr val="tx1"/>
              </a:buClr>
              <a:buFont typeface="Arial" charset="0"/>
              <a:buChar char="•"/>
            </a:pPr>
            <a:r>
              <a:rPr lang="en-US" sz="2000" b="1" dirty="0" smtClean="0"/>
              <a:t>All Property Management</a:t>
            </a:r>
          </a:p>
          <a:p>
            <a:pPr lvl="1">
              <a:buClr>
                <a:schemeClr val="tx1"/>
              </a:buClr>
              <a:buFont typeface="Arial" charset="0"/>
              <a:buChar char="•"/>
            </a:pPr>
            <a:r>
              <a:rPr lang="en-US" sz="2000" b="1" dirty="0" err="1" smtClean="0"/>
              <a:t>CraigsList</a:t>
            </a:r>
            <a:endParaRPr lang="en-US" sz="2000" b="1" dirty="0" smtClean="0"/>
          </a:p>
          <a:p>
            <a:pPr lvl="1">
              <a:buClr>
                <a:schemeClr val="tx1"/>
              </a:buClr>
              <a:buFont typeface="Arial" charset="0"/>
              <a:buChar char="•"/>
            </a:pPr>
            <a:r>
              <a:rPr lang="en-US" sz="2000" b="1" dirty="0" smtClean="0"/>
              <a:t>Facebook</a:t>
            </a:r>
            <a:endParaRPr lang="en-US" sz="2000" dirty="0"/>
          </a:p>
        </p:txBody>
      </p:sp>
      <p:sp>
        <p:nvSpPr>
          <p:cNvPr id="8" name="TextBox 7"/>
          <p:cNvSpPr txBox="1"/>
          <p:nvPr/>
        </p:nvSpPr>
        <p:spPr>
          <a:xfrm>
            <a:off x="1371600" y="4171950"/>
            <a:ext cx="6324600" cy="707886"/>
          </a:xfrm>
          <a:prstGeom prst="rect">
            <a:avLst/>
          </a:prstGeom>
          <a:noFill/>
          <a:ln w="38100">
            <a:solidFill>
              <a:schemeClr val="tx1"/>
            </a:solidFill>
          </a:ln>
        </p:spPr>
        <p:txBody>
          <a:bodyPr wrap="square" rtlCol="0">
            <a:spAutoFit/>
          </a:bodyPr>
          <a:lstStyle/>
          <a:p>
            <a:pPr algn="ctr"/>
            <a:r>
              <a:rPr lang="en-US" sz="2000" b="1" dirty="0" smtClean="0"/>
              <a:t>Property Management is Presently </a:t>
            </a:r>
            <a:r>
              <a:rPr lang="en-US" sz="2000" b="1" dirty="0" smtClean="0">
                <a:solidFill>
                  <a:srgbClr val="C00000"/>
                </a:solidFill>
              </a:rPr>
              <a:t>80%</a:t>
            </a:r>
            <a:r>
              <a:rPr lang="en-US" sz="2000" b="1" dirty="0" smtClean="0"/>
              <a:t> about Price </a:t>
            </a:r>
            <a:br>
              <a:rPr lang="en-US" sz="2000" b="1" dirty="0" smtClean="0"/>
            </a:br>
            <a:r>
              <a:rPr lang="en-US" sz="2000" b="1" dirty="0" smtClean="0"/>
              <a:t>Our Goal is to Make it about Value </a:t>
            </a:r>
            <a:r>
              <a:rPr lang="en-US" sz="2000" b="1" dirty="0">
                <a:solidFill>
                  <a:srgbClr val="C00000"/>
                </a:solidFill>
              </a:rPr>
              <a:t>50%</a:t>
            </a:r>
            <a:r>
              <a:rPr lang="en-US" sz="2000" b="1" dirty="0"/>
              <a:t> </a:t>
            </a:r>
            <a:r>
              <a:rPr lang="en-US" sz="2000" b="1" dirty="0" smtClean="0"/>
              <a:t>of the Time</a:t>
            </a:r>
            <a:endParaRPr lang="en-US" sz="2000" b="1" dirty="0"/>
          </a:p>
        </p:txBody>
      </p:sp>
      <p:sp>
        <p:nvSpPr>
          <p:cNvPr id="9" name="Slide Number Placeholder 3"/>
          <p:cNvSpPr>
            <a:spLocks noGrp="1"/>
          </p:cNvSpPr>
          <p:nvPr>
            <p:ph type="sldNum" sz="quarter" idx="12"/>
          </p:nvPr>
        </p:nvSpPr>
        <p:spPr>
          <a:xfrm>
            <a:off x="6553200" y="4767263"/>
            <a:ext cx="2133600" cy="273844"/>
          </a:xfrm>
        </p:spPr>
        <p:txBody>
          <a:bodyPr/>
          <a:lstStyle/>
          <a:p>
            <a:fld id="{B6F15528-21DE-4FAA-801E-634DDDAF4B2B}" type="slidenum">
              <a:rPr lang="en-US" smtClean="0"/>
              <a:pPr/>
              <a:t>44</a:t>
            </a:fld>
            <a:endParaRPr lang="en-US" dirty="0"/>
          </a:p>
        </p:txBody>
      </p:sp>
      <p:sp>
        <p:nvSpPr>
          <p:cNvPr id="10" name="TextBox 9"/>
          <p:cNvSpPr txBox="1"/>
          <p:nvPr/>
        </p:nvSpPr>
        <p:spPr>
          <a:xfrm>
            <a:off x="304800" y="979464"/>
            <a:ext cx="8534400" cy="400110"/>
          </a:xfrm>
          <a:prstGeom prst="rect">
            <a:avLst/>
          </a:prstGeom>
          <a:noFill/>
          <a:ln w="19050">
            <a:solidFill>
              <a:schemeClr val="tx1"/>
            </a:solidFill>
          </a:ln>
        </p:spPr>
        <p:txBody>
          <a:bodyPr wrap="square" rtlCol="0">
            <a:spAutoFit/>
          </a:bodyPr>
          <a:lstStyle/>
          <a:p>
            <a:pPr algn="ctr"/>
            <a:r>
              <a:rPr lang="en-US" sz="2000" b="1" dirty="0" smtClean="0"/>
              <a:t>THE HIGHER YOUR PERCEIVED </a:t>
            </a:r>
            <a:r>
              <a:rPr lang="en-US" sz="2000" b="1" dirty="0" smtClean="0">
                <a:solidFill>
                  <a:srgbClr val="C00000"/>
                </a:solidFill>
              </a:rPr>
              <a:t>VALUE</a:t>
            </a:r>
            <a:r>
              <a:rPr lang="en-US" sz="2000" b="1" dirty="0" smtClean="0"/>
              <a:t>, THE HIGHER YOUR </a:t>
            </a:r>
            <a:r>
              <a:rPr lang="en-US" sz="2000" b="1" dirty="0" smtClean="0">
                <a:solidFill>
                  <a:srgbClr val="C00000"/>
                </a:solidFill>
              </a:rPr>
              <a:t>CONVERSION</a:t>
            </a:r>
            <a:r>
              <a:rPr lang="en-US" sz="2000" b="1" dirty="0" smtClean="0"/>
              <a:t> RATE</a:t>
            </a:r>
            <a:endParaRPr lang="en-US" sz="2000" b="1" dirty="0"/>
          </a:p>
        </p:txBody>
      </p:sp>
      <p:sp>
        <p:nvSpPr>
          <p:cNvPr id="11" name="TextBox 10"/>
          <p:cNvSpPr txBox="1"/>
          <p:nvPr/>
        </p:nvSpPr>
        <p:spPr>
          <a:xfrm>
            <a:off x="3294118" y="295930"/>
            <a:ext cx="2555764" cy="523220"/>
          </a:xfrm>
          <a:prstGeom prst="rect">
            <a:avLst/>
          </a:prstGeom>
          <a:noFill/>
          <a:ln w="12700">
            <a:solidFill>
              <a:schemeClr val="tx1"/>
            </a:solidFill>
          </a:ln>
        </p:spPr>
        <p:txBody>
          <a:bodyPr wrap="none" rtlCol="0">
            <a:spAutoFit/>
          </a:bodyPr>
          <a:lstStyle/>
          <a:p>
            <a:r>
              <a:rPr lang="en-US" sz="2800" b="1" dirty="0" smtClean="0">
                <a:effectLst>
                  <a:outerShdw blurRad="38100" dist="38100" dir="2700000" algn="tl">
                    <a:srgbClr val="000000">
                      <a:alpha val="43137"/>
                    </a:srgbClr>
                  </a:outerShdw>
                </a:effectLst>
                <a:latin typeface="+mj-lt"/>
              </a:rPr>
              <a:t>DOOR SOURCES</a:t>
            </a:r>
            <a:endParaRPr lang="en-US" sz="2800" dirty="0">
              <a:effectLst>
                <a:outerShdw blurRad="38100" dist="38100" dir="2700000" algn="tl">
                  <a:srgbClr val="000000">
                    <a:alpha val="43137"/>
                  </a:srgbClr>
                </a:outerShdw>
              </a:effectLst>
              <a:latin typeface="+mj-lt"/>
            </a:endParaRPr>
          </a:p>
        </p:txBody>
      </p:sp>
      <p:pic>
        <p:nvPicPr>
          <p:cNvPr id="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235307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mbeale\Desktop\2powerpoint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4"/>
          <p:cNvGraphicFramePr>
            <a:graphicFrameLocks noGrp="1"/>
          </p:cNvGraphicFramePr>
          <p:nvPr>
            <p:extLst>
              <p:ext uri="{D42A27DB-BD31-4B8C-83A1-F6EECF244321}">
                <p14:modId xmlns:p14="http://schemas.microsoft.com/office/powerpoint/2010/main" val="609249377"/>
              </p:ext>
            </p:extLst>
          </p:nvPr>
        </p:nvGraphicFramePr>
        <p:xfrm>
          <a:off x="459830" y="674370"/>
          <a:ext cx="8303171" cy="3962400"/>
        </p:xfrm>
        <a:graphic>
          <a:graphicData uri="http://schemas.openxmlformats.org/drawingml/2006/table">
            <a:tbl>
              <a:tblPr firstRow="1" bandRow="1">
                <a:tableStyleId>{5C22544A-7EE6-4342-B048-85BDC9FD1C3A}</a:tableStyleId>
              </a:tblPr>
              <a:tblGrid>
                <a:gridCol w="870857"/>
                <a:gridCol w="1183914"/>
                <a:gridCol w="1076152"/>
                <a:gridCol w="1133648"/>
                <a:gridCol w="1371600"/>
                <a:gridCol w="1143000"/>
                <a:gridCol w="1524000"/>
              </a:tblGrid>
              <a:tr h="480060">
                <a:tc>
                  <a:txBody>
                    <a:bodyPr/>
                    <a:lstStyle/>
                    <a:p>
                      <a:pPr algn="ctr"/>
                      <a:r>
                        <a:rPr lang="en-US" sz="1400" dirty="0" smtClean="0"/>
                        <a:t>YEAR</a:t>
                      </a:r>
                      <a:endParaRPr lang="en-US" sz="1400" dirty="0"/>
                    </a:p>
                  </a:txBody>
                  <a:tcPr marT="34290" marB="34290"/>
                </a:tc>
                <a:tc>
                  <a:txBody>
                    <a:bodyPr/>
                    <a:lstStyle/>
                    <a:p>
                      <a:pPr algn="ctr"/>
                      <a:r>
                        <a:rPr lang="en-US" sz="1400" dirty="0" smtClean="0"/>
                        <a:t>DIRECT</a:t>
                      </a:r>
                      <a:r>
                        <a:rPr lang="en-US" sz="1400" baseline="0" dirty="0" smtClean="0"/>
                        <a:t> MAIL</a:t>
                      </a:r>
                      <a:endParaRPr lang="en-US" sz="1400" dirty="0"/>
                    </a:p>
                  </a:txBody>
                  <a:tcPr marT="34290" marB="34290"/>
                </a:tc>
                <a:tc>
                  <a:txBody>
                    <a:bodyPr/>
                    <a:lstStyle/>
                    <a:p>
                      <a:pPr algn="ctr"/>
                      <a:r>
                        <a:rPr lang="en-US" sz="1400" dirty="0" smtClean="0"/>
                        <a:t>GOOGLE</a:t>
                      </a:r>
                      <a:endParaRPr lang="en-US" sz="1400" dirty="0"/>
                    </a:p>
                  </a:txBody>
                  <a:tcPr marT="34290" marB="34290"/>
                </a:tc>
                <a:tc>
                  <a:txBody>
                    <a:bodyPr/>
                    <a:lstStyle/>
                    <a:p>
                      <a:pPr algn="ctr"/>
                      <a:r>
                        <a:rPr lang="en-US" sz="1400" dirty="0" smtClean="0"/>
                        <a:t>YELP</a:t>
                      </a:r>
                      <a:endParaRPr lang="en-US" sz="1400" dirty="0"/>
                    </a:p>
                  </a:txBody>
                  <a:tcPr marT="34290" marB="34290"/>
                </a:tc>
                <a:tc>
                  <a:txBody>
                    <a:bodyPr/>
                    <a:lstStyle/>
                    <a:p>
                      <a:pPr algn="ctr"/>
                      <a:r>
                        <a:rPr lang="en-US" sz="1400" dirty="0" smtClean="0"/>
                        <a:t>SEMINARS</a:t>
                      </a:r>
                      <a:endParaRPr lang="en-US" sz="1400" dirty="0"/>
                    </a:p>
                  </a:txBody>
                  <a:tcPr marT="34290" marB="34290"/>
                </a:tc>
                <a:tc>
                  <a:txBody>
                    <a:bodyPr/>
                    <a:lstStyle/>
                    <a:p>
                      <a:pPr algn="ctr"/>
                      <a:r>
                        <a:rPr lang="en-US" sz="1400" dirty="0" smtClean="0"/>
                        <a:t>FOUND/</a:t>
                      </a:r>
                      <a:br>
                        <a:rPr lang="en-US" sz="1400" dirty="0" smtClean="0"/>
                      </a:br>
                      <a:r>
                        <a:rPr lang="en-US" sz="1400" dirty="0" smtClean="0"/>
                        <a:t>BUILD</a:t>
                      </a:r>
                      <a:endParaRPr lang="en-US" sz="1400" dirty="0"/>
                    </a:p>
                  </a:txBody>
                  <a:tcPr marT="34290" marB="34290"/>
                </a:tc>
                <a:tc>
                  <a:txBody>
                    <a:bodyPr/>
                    <a:lstStyle/>
                    <a:p>
                      <a:pPr algn="ctr"/>
                      <a:r>
                        <a:rPr lang="en-US" sz="1400" dirty="0" smtClean="0"/>
                        <a:t>TOTAL</a:t>
                      </a:r>
                      <a:r>
                        <a:rPr lang="en-US" sz="1400" baseline="0" dirty="0" smtClean="0"/>
                        <a:t> NEW DOORS</a:t>
                      </a:r>
                      <a:endParaRPr lang="en-US" sz="1400" dirty="0"/>
                    </a:p>
                  </a:txBody>
                  <a:tcPr marT="34290" marB="34290"/>
                </a:tc>
              </a:tr>
              <a:tr h="480060">
                <a:tc>
                  <a:txBody>
                    <a:bodyPr/>
                    <a:lstStyle/>
                    <a:p>
                      <a:pPr algn="ctr">
                        <a:lnSpc>
                          <a:spcPct val="200000"/>
                        </a:lnSpc>
                        <a:spcBef>
                          <a:spcPts val="300"/>
                        </a:spcBef>
                        <a:spcAft>
                          <a:spcPts val="300"/>
                        </a:spcAft>
                      </a:pPr>
                      <a:r>
                        <a:rPr lang="en-US" sz="1400" dirty="0" smtClean="0"/>
                        <a:t>2013</a:t>
                      </a:r>
                      <a:endParaRPr lang="en-US" sz="1400" dirty="0"/>
                    </a:p>
                  </a:txBody>
                  <a:tcPr marT="34290" marB="34290"/>
                </a:tc>
                <a:tc>
                  <a:txBody>
                    <a:bodyPr/>
                    <a:lstStyle/>
                    <a:p>
                      <a:pPr algn="ctr">
                        <a:lnSpc>
                          <a:spcPct val="200000"/>
                        </a:lnSpc>
                        <a:spcBef>
                          <a:spcPts val="300"/>
                        </a:spcBef>
                        <a:spcAft>
                          <a:spcPts val="300"/>
                        </a:spcAft>
                      </a:pPr>
                      <a:r>
                        <a:rPr lang="en-US" sz="1400" dirty="0" smtClean="0"/>
                        <a:t>10</a:t>
                      </a:r>
                      <a:endParaRPr lang="en-US" sz="1400" dirty="0"/>
                    </a:p>
                  </a:txBody>
                  <a:tcPr marT="34290" marB="34290"/>
                </a:tc>
                <a:tc>
                  <a:txBody>
                    <a:bodyPr/>
                    <a:lstStyle/>
                    <a:p>
                      <a:pPr algn="ctr">
                        <a:lnSpc>
                          <a:spcPct val="200000"/>
                        </a:lnSpc>
                        <a:spcBef>
                          <a:spcPts val="300"/>
                        </a:spcBef>
                        <a:spcAft>
                          <a:spcPts val="300"/>
                        </a:spcAft>
                      </a:pPr>
                      <a:r>
                        <a:rPr lang="en-US" sz="1400" dirty="0" smtClean="0"/>
                        <a:t>10</a:t>
                      </a:r>
                      <a:endParaRPr lang="en-US" sz="1400" dirty="0"/>
                    </a:p>
                  </a:txBody>
                  <a:tcPr marT="34290" marB="34290"/>
                </a:tc>
                <a:tc>
                  <a:txBody>
                    <a:bodyPr/>
                    <a:lstStyle/>
                    <a:p>
                      <a:pPr algn="ctr">
                        <a:lnSpc>
                          <a:spcPct val="200000"/>
                        </a:lnSpc>
                        <a:spcBef>
                          <a:spcPts val="300"/>
                        </a:spcBef>
                        <a:spcAft>
                          <a:spcPts val="300"/>
                        </a:spcAft>
                      </a:pPr>
                      <a:r>
                        <a:rPr lang="en-US" sz="1400" dirty="0" smtClean="0"/>
                        <a:t>10</a:t>
                      </a:r>
                      <a:endParaRPr lang="en-US" sz="1400" dirty="0"/>
                    </a:p>
                  </a:txBody>
                  <a:tcPr marT="34290" marB="34290"/>
                </a:tc>
                <a:tc>
                  <a:txBody>
                    <a:bodyPr/>
                    <a:lstStyle/>
                    <a:p>
                      <a:pPr algn="ctr">
                        <a:lnSpc>
                          <a:spcPct val="200000"/>
                        </a:lnSpc>
                        <a:spcBef>
                          <a:spcPts val="300"/>
                        </a:spcBef>
                        <a:spcAft>
                          <a:spcPts val="300"/>
                        </a:spcAft>
                      </a:pPr>
                      <a:r>
                        <a:rPr lang="en-US" sz="1400" dirty="0" smtClean="0"/>
                        <a:t>0</a:t>
                      </a:r>
                      <a:endParaRPr lang="en-US" sz="1400" dirty="0"/>
                    </a:p>
                  </a:txBody>
                  <a:tcPr marT="34290" marB="34290"/>
                </a:tc>
                <a:tc>
                  <a:txBody>
                    <a:bodyPr/>
                    <a:lstStyle/>
                    <a:p>
                      <a:pPr algn="ctr">
                        <a:lnSpc>
                          <a:spcPct val="200000"/>
                        </a:lnSpc>
                        <a:spcBef>
                          <a:spcPts val="300"/>
                        </a:spcBef>
                        <a:spcAft>
                          <a:spcPts val="300"/>
                        </a:spcAft>
                      </a:pPr>
                      <a:r>
                        <a:rPr lang="en-US" sz="1400" dirty="0" smtClean="0"/>
                        <a:t>0</a:t>
                      </a:r>
                      <a:endParaRPr lang="en-US" sz="1400" dirty="0"/>
                    </a:p>
                  </a:txBody>
                  <a:tcPr marT="34290" marB="34290"/>
                </a:tc>
                <a:tc>
                  <a:txBody>
                    <a:bodyPr/>
                    <a:lstStyle/>
                    <a:p>
                      <a:pPr algn="ctr">
                        <a:lnSpc>
                          <a:spcPct val="200000"/>
                        </a:lnSpc>
                        <a:spcBef>
                          <a:spcPts val="300"/>
                        </a:spcBef>
                        <a:spcAft>
                          <a:spcPts val="300"/>
                        </a:spcAft>
                      </a:pPr>
                      <a:r>
                        <a:rPr lang="en-US" sz="1400" dirty="0" smtClean="0"/>
                        <a:t>30</a:t>
                      </a:r>
                      <a:endParaRPr lang="en-US" sz="1400" dirty="0"/>
                    </a:p>
                  </a:txBody>
                  <a:tcPr marT="34290" marB="34290"/>
                </a:tc>
              </a:tr>
              <a:tr h="480060">
                <a:tc>
                  <a:txBody>
                    <a:bodyPr/>
                    <a:lstStyle/>
                    <a:p>
                      <a:pPr algn="ctr">
                        <a:lnSpc>
                          <a:spcPct val="200000"/>
                        </a:lnSpc>
                        <a:spcBef>
                          <a:spcPts val="300"/>
                        </a:spcBef>
                        <a:spcAft>
                          <a:spcPts val="300"/>
                        </a:spcAft>
                      </a:pPr>
                      <a:r>
                        <a:rPr lang="en-US" sz="1400" dirty="0" smtClean="0"/>
                        <a:t>2014</a:t>
                      </a:r>
                      <a:endParaRPr lang="en-US" sz="1400" dirty="0"/>
                    </a:p>
                  </a:txBody>
                  <a:tcPr marT="34290" marB="34290"/>
                </a:tc>
                <a:tc>
                  <a:txBody>
                    <a:bodyPr/>
                    <a:lstStyle/>
                    <a:p>
                      <a:pPr algn="ctr">
                        <a:lnSpc>
                          <a:spcPct val="200000"/>
                        </a:lnSpc>
                        <a:spcBef>
                          <a:spcPts val="300"/>
                        </a:spcBef>
                        <a:spcAft>
                          <a:spcPts val="300"/>
                        </a:spcAft>
                      </a:pPr>
                      <a:r>
                        <a:rPr lang="en-US" sz="1400" dirty="0" smtClean="0"/>
                        <a:t>40</a:t>
                      </a:r>
                      <a:endParaRPr lang="en-US" sz="1400" dirty="0"/>
                    </a:p>
                  </a:txBody>
                  <a:tcPr marT="34290" marB="34290"/>
                </a:tc>
                <a:tc>
                  <a:txBody>
                    <a:bodyPr/>
                    <a:lstStyle/>
                    <a:p>
                      <a:pPr algn="ctr">
                        <a:lnSpc>
                          <a:spcPct val="200000"/>
                        </a:lnSpc>
                        <a:spcBef>
                          <a:spcPts val="300"/>
                        </a:spcBef>
                        <a:spcAft>
                          <a:spcPts val="300"/>
                        </a:spcAft>
                      </a:pPr>
                      <a:r>
                        <a:rPr lang="en-US" sz="1400" dirty="0" smtClean="0"/>
                        <a:t>10</a:t>
                      </a:r>
                      <a:endParaRPr lang="en-US" sz="1400" dirty="0"/>
                    </a:p>
                  </a:txBody>
                  <a:tcPr marT="34290" marB="34290"/>
                </a:tc>
                <a:tc>
                  <a:txBody>
                    <a:bodyPr/>
                    <a:lstStyle/>
                    <a:p>
                      <a:pPr algn="ctr">
                        <a:lnSpc>
                          <a:spcPct val="200000"/>
                        </a:lnSpc>
                        <a:spcBef>
                          <a:spcPts val="300"/>
                        </a:spcBef>
                        <a:spcAft>
                          <a:spcPts val="300"/>
                        </a:spcAft>
                      </a:pPr>
                      <a:r>
                        <a:rPr lang="en-US" sz="1400" dirty="0" smtClean="0"/>
                        <a:t>20</a:t>
                      </a:r>
                      <a:endParaRPr lang="en-US" sz="1400" dirty="0"/>
                    </a:p>
                  </a:txBody>
                  <a:tcPr marT="34290" marB="34290"/>
                </a:tc>
                <a:tc>
                  <a:txBody>
                    <a:bodyPr/>
                    <a:lstStyle/>
                    <a:p>
                      <a:pPr algn="ctr">
                        <a:lnSpc>
                          <a:spcPct val="200000"/>
                        </a:lnSpc>
                        <a:spcBef>
                          <a:spcPts val="300"/>
                        </a:spcBef>
                        <a:spcAft>
                          <a:spcPts val="300"/>
                        </a:spcAft>
                      </a:pPr>
                      <a:r>
                        <a:rPr lang="en-US" sz="1400" dirty="0" smtClean="0"/>
                        <a:t>0</a:t>
                      </a:r>
                      <a:endParaRPr lang="en-US" sz="1400" dirty="0"/>
                    </a:p>
                  </a:txBody>
                  <a:tcPr marT="34290" marB="34290"/>
                </a:tc>
                <a:tc>
                  <a:txBody>
                    <a:bodyPr/>
                    <a:lstStyle/>
                    <a:p>
                      <a:pPr algn="ctr">
                        <a:lnSpc>
                          <a:spcPct val="200000"/>
                        </a:lnSpc>
                        <a:spcBef>
                          <a:spcPts val="300"/>
                        </a:spcBef>
                        <a:spcAft>
                          <a:spcPts val="300"/>
                        </a:spcAft>
                      </a:pPr>
                      <a:r>
                        <a:rPr lang="en-US" sz="1400" dirty="0" smtClean="0"/>
                        <a:t>10</a:t>
                      </a:r>
                      <a:endParaRPr lang="en-US" sz="1400" dirty="0"/>
                    </a:p>
                  </a:txBody>
                  <a:tcPr marT="34290" marB="34290"/>
                </a:tc>
                <a:tc>
                  <a:txBody>
                    <a:bodyPr/>
                    <a:lstStyle/>
                    <a:p>
                      <a:pPr algn="ctr">
                        <a:lnSpc>
                          <a:spcPct val="200000"/>
                        </a:lnSpc>
                        <a:spcBef>
                          <a:spcPts val="300"/>
                        </a:spcBef>
                        <a:spcAft>
                          <a:spcPts val="300"/>
                        </a:spcAft>
                      </a:pPr>
                      <a:r>
                        <a:rPr lang="en-US" sz="1400" dirty="0" smtClean="0"/>
                        <a:t>80</a:t>
                      </a:r>
                      <a:endParaRPr lang="en-US" sz="1400" dirty="0"/>
                    </a:p>
                  </a:txBody>
                  <a:tcPr marT="34290" marB="34290"/>
                </a:tc>
              </a:tr>
              <a:tr h="480060">
                <a:tc>
                  <a:txBody>
                    <a:bodyPr/>
                    <a:lstStyle/>
                    <a:p>
                      <a:pPr algn="ctr">
                        <a:lnSpc>
                          <a:spcPct val="200000"/>
                        </a:lnSpc>
                        <a:spcBef>
                          <a:spcPts val="300"/>
                        </a:spcBef>
                        <a:spcAft>
                          <a:spcPts val="300"/>
                        </a:spcAft>
                      </a:pPr>
                      <a:r>
                        <a:rPr lang="en-US" sz="1400" dirty="0" smtClean="0"/>
                        <a:t>2015</a:t>
                      </a:r>
                      <a:endParaRPr lang="en-US" sz="1400" dirty="0"/>
                    </a:p>
                  </a:txBody>
                  <a:tcPr marT="34290" marB="34290"/>
                </a:tc>
                <a:tc>
                  <a:txBody>
                    <a:bodyPr/>
                    <a:lstStyle/>
                    <a:p>
                      <a:pPr algn="ctr">
                        <a:lnSpc>
                          <a:spcPct val="200000"/>
                        </a:lnSpc>
                        <a:spcBef>
                          <a:spcPts val="300"/>
                        </a:spcBef>
                        <a:spcAft>
                          <a:spcPts val="300"/>
                        </a:spcAft>
                      </a:pPr>
                      <a:r>
                        <a:rPr lang="en-US" sz="1400" dirty="0" smtClean="0"/>
                        <a:t>80</a:t>
                      </a:r>
                      <a:endParaRPr lang="en-US" sz="1400" dirty="0"/>
                    </a:p>
                  </a:txBody>
                  <a:tcPr marT="34290" marB="34290"/>
                </a:tc>
                <a:tc>
                  <a:txBody>
                    <a:bodyPr/>
                    <a:lstStyle/>
                    <a:p>
                      <a:pPr algn="ctr">
                        <a:lnSpc>
                          <a:spcPct val="200000"/>
                        </a:lnSpc>
                        <a:spcBef>
                          <a:spcPts val="300"/>
                        </a:spcBef>
                        <a:spcAft>
                          <a:spcPts val="300"/>
                        </a:spcAft>
                      </a:pPr>
                      <a:r>
                        <a:rPr lang="en-US" sz="1400" dirty="0" smtClean="0"/>
                        <a:t>25</a:t>
                      </a:r>
                      <a:endParaRPr lang="en-US" sz="1400" dirty="0"/>
                    </a:p>
                  </a:txBody>
                  <a:tcPr marT="34290" marB="34290"/>
                </a:tc>
                <a:tc>
                  <a:txBody>
                    <a:bodyPr/>
                    <a:lstStyle/>
                    <a:p>
                      <a:pPr algn="ctr">
                        <a:lnSpc>
                          <a:spcPct val="200000"/>
                        </a:lnSpc>
                        <a:spcBef>
                          <a:spcPts val="300"/>
                        </a:spcBef>
                        <a:spcAft>
                          <a:spcPts val="300"/>
                        </a:spcAft>
                      </a:pPr>
                      <a:r>
                        <a:rPr lang="en-US" sz="1400" dirty="0" smtClean="0"/>
                        <a:t>35</a:t>
                      </a:r>
                      <a:endParaRPr lang="en-US" sz="1400" dirty="0"/>
                    </a:p>
                  </a:txBody>
                  <a:tcPr marT="34290" marB="34290"/>
                </a:tc>
                <a:tc>
                  <a:txBody>
                    <a:bodyPr/>
                    <a:lstStyle/>
                    <a:p>
                      <a:pPr algn="ctr">
                        <a:lnSpc>
                          <a:spcPct val="200000"/>
                        </a:lnSpc>
                        <a:spcBef>
                          <a:spcPts val="300"/>
                        </a:spcBef>
                        <a:spcAft>
                          <a:spcPts val="300"/>
                        </a:spcAft>
                      </a:pPr>
                      <a:r>
                        <a:rPr lang="en-US" sz="1400" dirty="0" smtClean="0"/>
                        <a:t>0</a:t>
                      </a:r>
                      <a:endParaRPr lang="en-US" sz="1400" dirty="0"/>
                    </a:p>
                  </a:txBody>
                  <a:tcPr marT="34290" marB="34290"/>
                </a:tc>
                <a:tc>
                  <a:txBody>
                    <a:bodyPr/>
                    <a:lstStyle/>
                    <a:p>
                      <a:pPr algn="ctr">
                        <a:lnSpc>
                          <a:spcPct val="200000"/>
                        </a:lnSpc>
                        <a:spcBef>
                          <a:spcPts val="300"/>
                        </a:spcBef>
                        <a:spcAft>
                          <a:spcPts val="300"/>
                        </a:spcAft>
                      </a:pPr>
                      <a:r>
                        <a:rPr lang="en-US" sz="1400" dirty="0" smtClean="0"/>
                        <a:t>13</a:t>
                      </a:r>
                      <a:endParaRPr lang="en-US" sz="1400" dirty="0"/>
                    </a:p>
                  </a:txBody>
                  <a:tcPr marT="34290" marB="34290"/>
                </a:tc>
                <a:tc>
                  <a:txBody>
                    <a:bodyPr/>
                    <a:lstStyle/>
                    <a:p>
                      <a:pPr algn="ctr">
                        <a:lnSpc>
                          <a:spcPct val="200000"/>
                        </a:lnSpc>
                        <a:spcBef>
                          <a:spcPts val="300"/>
                        </a:spcBef>
                        <a:spcAft>
                          <a:spcPts val="300"/>
                        </a:spcAft>
                      </a:pPr>
                      <a:r>
                        <a:rPr lang="en-US" sz="1400" dirty="0" smtClean="0"/>
                        <a:t>153</a:t>
                      </a:r>
                      <a:endParaRPr lang="en-US" sz="1400" dirty="0"/>
                    </a:p>
                  </a:txBody>
                  <a:tcPr marT="34290" marB="34290"/>
                </a:tc>
              </a:tr>
              <a:tr h="480060">
                <a:tc>
                  <a:txBody>
                    <a:bodyPr/>
                    <a:lstStyle/>
                    <a:p>
                      <a:pPr algn="ctr">
                        <a:lnSpc>
                          <a:spcPct val="200000"/>
                        </a:lnSpc>
                        <a:spcBef>
                          <a:spcPts val="300"/>
                        </a:spcBef>
                        <a:spcAft>
                          <a:spcPts val="300"/>
                        </a:spcAft>
                      </a:pPr>
                      <a:r>
                        <a:rPr lang="en-US" sz="1400" dirty="0" smtClean="0"/>
                        <a:t>2016</a:t>
                      </a:r>
                      <a:endParaRPr lang="en-US" sz="1400" dirty="0"/>
                    </a:p>
                  </a:txBody>
                  <a:tcPr marT="34290" marB="34290"/>
                </a:tc>
                <a:tc>
                  <a:txBody>
                    <a:bodyPr/>
                    <a:lstStyle/>
                    <a:p>
                      <a:pPr algn="ctr">
                        <a:lnSpc>
                          <a:spcPct val="200000"/>
                        </a:lnSpc>
                        <a:spcBef>
                          <a:spcPts val="300"/>
                        </a:spcBef>
                        <a:spcAft>
                          <a:spcPts val="300"/>
                        </a:spcAft>
                      </a:pPr>
                      <a:r>
                        <a:rPr lang="en-US" sz="1400" dirty="0" smtClean="0"/>
                        <a:t>100</a:t>
                      </a:r>
                      <a:endParaRPr lang="en-US" sz="1400" dirty="0"/>
                    </a:p>
                  </a:txBody>
                  <a:tcPr marT="34290" marB="34290"/>
                </a:tc>
                <a:tc>
                  <a:txBody>
                    <a:bodyPr/>
                    <a:lstStyle/>
                    <a:p>
                      <a:pPr algn="ctr">
                        <a:lnSpc>
                          <a:spcPct val="200000"/>
                        </a:lnSpc>
                        <a:spcBef>
                          <a:spcPts val="300"/>
                        </a:spcBef>
                        <a:spcAft>
                          <a:spcPts val="300"/>
                        </a:spcAft>
                      </a:pPr>
                      <a:r>
                        <a:rPr lang="en-US" sz="1400" dirty="0" smtClean="0"/>
                        <a:t>35</a:t>
                      </a:r>
                      <a:endParaRPr lang="en-US" sz="1400" dirty="0"/>
                    </a:p>
                  </a:txBody>
                  <a:tcPr marT="34290" marB="34290"/>
                </a:tc>
                <a:tc>
                  <a:txBody>
                    <a:bodyPr/>
                    <a:lstStyle/>
                    <a:p>
                      <a:pPr algn="ctr">
                        <a:lnSpc>
                          <a:spcPct val="200000"/>
                        </a:lnSpc>
                        <a:spcBef>
                          <a:spcPts val="300"/>
                        </a:spcBef>
                        <a:spcAft>
                          <a:spcPts val="300"/>
                        </a:spcAft>
                      </a:pPr>
                      <a:r>
                        <a:rPr lang="en-US" sz="1400" dirty="0" smtClean="0"/>
                        <a:t>30</a:t>
                      </a:r>
                      <a:endParaRPr lang="en-US" sz="1400" dirty="0"/>
                    </a:p>
                  </a:txBody>
                  <a:tcPr marT="34290" marB="34290"/>
                </a:tc>
                <a:tc>
                  <a:txBody>
                    <a:bodyPr/>
                    <a:lstStyle/>
                    <a:p>
                      <a:pPr algn="ctr">
                        <a:lnSpc>
                          <a:spcPct val="200000"/>
                        </a:lnSpc>
                        <a:spcBef>
                          <a:spcPts val="300"/>
                        </a:spcBef>
                        <a:spcAft>
                          <a:spcPts val="300"/>
                        </a:spcAft>
                      </a:pPr>
                      <a:r>
                        <a:rPr lang="en-US" sz="1400" dirty="0" smtClean="0"/>
                        <a:t>0</a:t>
                      </a:r>
                      <a:endParaRPr lang="en-US" sz="1400" dirty="0"/>
                    </a:p>
                  </a:txBody>
                  <a:tcPr marT="34290" marB="34290"/>
                </a:tc>
                <a:tc>
                  <a:txBody>
                    <a:bodyPr/>
                    <a:lstStyle/>
                    <a:p>
                      <a:pPr algn="ctr">
                        <a:lnSpc>
                          <a:spcPct val="200000"/>
                        </a:lnSpc>
                        <a:spcBef>
                          <a:spcPts val="300"/>
                        </a:spcBef>
                        <a:spcAft>
                          <a:spcPts val="300"/>
                        </a:spcAft>
                      </a:pPr>
                      <a:r>
                        <a:rPr lang="en-US" sz="1400" dirty="0" smtClean="0"/>
                        <a:t>18</a:t>
                      </a:r>
                      <a:endParaRPr lang="en-US" sz="1400" dirty="0"/>
                    </a:p>
                  </a:txBody>
                  <a:tcPr marT="34290" marB="34290"/>
                </a:tc>
                <a:tc>
                  <a:txBody>
                    <a:bodyPr/>
                    <a:lstStyle/>
                    <a:p>
                      <a:pPr algn="ctr">
                        <a:lnSpc>
                          <a:spcPct val="200000"/>
                        </a:lnSpc>
                        <a:spcBef>
                          <a:spcPts val="300"/>
                        </a:spcBef>
                        <a:spcAft>
                          <a:spcPts val="300"/>
                        </a:spcAft>
                      </a:pPr>
                      <a:r>
                        <a:rPr lang="en-US" sz="1400" dirty="0" smtClean="0"/>
                        <a:t>183</a:t>
                      </a:r>
                      <a:endParaRPr lang="en-US" sz="1400" dirty="0"/>
                    </a:p>
                  </a:txBody>
                  <a:tcPr marT="34290" marB="34290"/>
                </a:tc>
              </a:tr>
              <a:tr h="480060">
                <a:tc>
                  <a:txBody>
                    <a:bodyPr/>
                    <a:lstStyle/>
                    <a:p>
                      <a:pPr algn="ctr">
                        <a:lnSpc>
                          <a:spcPct val="200000"/>
                        </a:lnSpc>
                        <a:spcBef>
                          <a:spcPts val="300"/>
                        </a:spcBef>
                        <a:spcAft>
                          <a:spcPts val="300"/>
                        </a:spcAft>
                      </a:pPr>
                      <a:r>
                        <a:rPr lang="en-US" sz="1400" dirty="0" smtClean="0"/>
                        <a:t>2017</a:t>
                      </a:r>
                      <a:endParaRPr lang="en-US" sz="1400" dirty="0"/>
                    </a:p>
                  </a:txBody>
                  <a:tcPr marT="34290" marB="34290"/>
                </a:tc>
                <a:tc>
                  <a:txBody>
                    <a:bodyPr/>
                    <a:lstStyle/>
                    <a:p>
                      <a:pPr algn="ctr">
                        <a:lnSpc>
                          <a:spcPct val="200000"/>
                        </a:lnSpc>
                        <a:spcBef>
                          <a:spcPts val="300"/>
                        </a:spcBef>
                        <a:spcAft>
                          <a:spcPts val="300"/>
                        </a:spcAft>
                      </a:pPr>
                      <a:r>
                        <a:rPr lang="en-US" sz="1400" dirty="0" smtClean="0"/>
                        <a:t>110</a:t>
                      </a:r>
                      <a:endParaRPr lang="en-US" sz="1400" dirty="0"/>
                    </a:p>
                  </a:txBody>
                  <a:tcPr marT="34290" marB="34290"/>
                </a:tc>
                <a:tc>
                  <a:txBody>
                    <a:bodyPr/>
                    <a:lstStyle/>
                    <a:p>
                      <a:pPr algn="ctr">
                        <a:lnSpc>
                          <a:spcPct val="200000"/>
                        </a:lnSpc>
                        <a:spcBef>
                          <a:spcPts val="300"/>
                        </a:spcBef>
                        <a:spcAft>
                          <a:spcPts val="300"/>
                        </a:spcAft>
                      </a:pPr>
                      <a:r>
                        <a:rPr lang="en-US" sz="1400" dirty="0" smtClean="0"/>
                        <a:t>45</a:t>
                      </a:r>
                      <a:endParaRPr lang="en-US" sz="1400" dirty="0"/>
                    </a:p>
                  </a:txBody>
                  <a:tcPr marT="34290" marB="34290"/>
                </a:tc>
                <a:tc>
                  <a:txBody>
                    <a:bodyPr/>
                    <a:lstStyle/>
                    <a:p>
                      <a:pPr algn="ctr">
                        <a:lnSpc>
                          <a:spcPct val="200000"/>
                        </a:lnSpc>
                        <a:spcBef>
                          <a:spcPts val="300"/>
                        </a:spcBef>
                        <a:spcAft>
                          <a:spcPts val="300"/>
                        </a:spcAft>
                      </a:pPr>
                      <a:r>
                        <a:rPr lang="en-US" sz="1400" dirty="0" smtClean="0"/>
                        <a:t>25</a:t>
                      </a:r>
                      <a:endParaRPr lang="en-US" sz="1400" dirty="0"/>
                    </a:p>
                  </a:txBody>
                  <a:tcPr marT="34290" marB="34290"/>
                </a:tc>
                <a:tc>
                  <a:txBody>
                    <a:bodyPr/>
                    <a:lstStyle/>
                    <a:p>
                      <a:pPr algn="ctr">
                        <a:lnSpc>
                          <a:spcPct val="200000"/>
                        </a:lnSpc>
                        <a:spcBef>
                          <a:spcPts val="300"/>
                        </a:spcBef>
                        <a:spcAft>
                          <a:spcPts val="300"/>
                        </a:spcAft>
                      </a:pPr>
                      <a:r>
                        <a:rPr lang="en-US" sz="1400" dirty="0" smtClean="0"/>
                        <a:t>25</a:t>
                      </a:r>
                      <a:endParaRPr lang="en-US" sz="1400" dirty="0"/>
                    </a:p>
                  </a:txBody>
                  <a:tcPr marT="34290" marB="34290"/>
                </a:tc>
                <a:tc>
                  <a:txBody>
                    <a:bodyPr/>
                    <a:lstStyle/>
                    <a:p>
                      <a:pPr algn="ctr">
                        <a:lnSpc>
                          <a:spcPct val="200000"/>
                        </a:lnSpc>
                        <a:spcBef>
                          <a:spcPts val="300"/>
                        </a:spcBef>
                        <a:spcAft>
                          <a:spcPts val="300"/>
                        </a:spcAft>
                      </a:pPr>
                      <a:r>
                        <a:rPr lang="en-US" sz="1400" dirty="0" smtClean="0"/>
                        <a:t>21</a:t>
                      </a:r>
                      <a:endParaRPr lang="en-US" sz="1400" dirty="0"/>
                    </a:p>
                  </a:txBody>
                  <a:tcPr marT="34290" marB="34290"/>
                </a:tc>
                <a:tc>
                  <a:txBody>
                    <a:bodyPr/>
                    <a:lstStyle/>
                    <a:p>
                      <a:pPr algn="ctr">
                        <a:lnSpc>
                          <a:spcPct val="200000"/>
                        </a:lnSpc>
                        <a:spcBef>
                          <a:spcPts val="300"/>
                        </a:spcBef>
                        <a:spcAft>
                          <a:spcPts val="300"/>
                        </a:spcAft>
                      </a:pPr>
                      <a:r>
                        <a:rPr lang="en-US" sz="1400" dirty="0" smtClean="0"/>
                        <a:t>226</a:t>
                      </a:r>
                      <a:endParaRPr lang="en-US" sz="1400" dirty="0"/>
                    </a:p>
                  </a:txBody>
                  <a:tcPr marT="34290" marB="34290"/>
                </a:tc>
              </a:tr>
              <a:tr h="480060">
                <a:tc>
                  <a:txBody>
                    <a:bodyPr/>
                    <a:lstStyle/>
                    <a:p>
                      <a:pPr algn="ctr">
                        <a:lnSpc>
                          <a:spcPct val="200000"/>
                        </a:lnSpc>
                        <a:spcBef>
                          <a:spcPts val="300"/>
                        </a:spcBef>
                        <a:spcAft>
                          <a:spcPts val="300"/>
                        </a:spcAft>
                      </a:pPr>
                      <a:r>
                        <a:rPr lang="en-US" sz="1400" b="1" dirty="0" smtClean="0">
                          <a:solidFill>
                            <a:srgbClr val="C00000"/>
                          </a:solidFill>
                        </a:rPr>
                        <a:t>2018</a:t>
                      </a:r>
                      <a:endParaRPr lang="en-US" sz="1400" b="1" dirty="0">
                        <a:solidFill>
                          <a:srgbClr val="C00000"/>
                        </a:solidFill>
                      </a:endParaRPr>
                    </a:p>
                  </a:txBody>
                  <a:tcPr marT="34290" marB="34290"/>
                </a:tc>
                <a:tc>
                  <a:txBody>
                    <a:bodyPr/>
                    <a:lstStyle/>
                    <a:p>
                      <a:pPr algn="ctr">
                        <a:lnSpc>
                          <a:spcPct val="200000"/>
                        </a:lnSpc>
                        <a:spcBef>
                          <a:spcPts val="300"/>
                        </a:spcBef>
                        <a:spcAft>
                          <a:spcPts val="300"/>
                        </a:spcAft>
                      </a:pPr>
                      <a:r>
                        <a:rPr lang="en-US" sz="1400" b="1" dirty="0" smtClean="0">
                          <a:solidFill>
                            <a:srgbClr val="C00000"/>
                          </a:solidFill>
                        </a:rPr>
                        <a:t>145</a:t>
                      </a:r>
                      <a:endParaRPr lang="en-US" sz="1400" b="1" dirty="0">
                        <a:solidFill>
                          <a:srgbClr val="C00000"/>
                        </a:solidFill>
                      </a:endParaRPr>
                    </a:p>
                  </a:txBody>
                  <a:tcPr marT="34290" marB="34290"/>
                </a:tc>
                <a:tc>
                  <a:txBody>
                    <a:bodyPr/>
                    <a:lstStyle/>
                    <a:p>
                      <a:pPr algn="ctr">
                        <a:lnSpc>
                          <a:spcPct val="200000"/>
                        </a:lnSpc>
                        <a:spcBef>
                          <a:spcPts val="300"/>
                        </a:spcBef>
                        <a:spcAft>
                          <a:spcPts val="300"/>
                        </a:spcAft>
                      </a:pPr>
                      <a:r>
                        <a:rPr lang="en-US" sz="1400" b="1" dirty="0" smtClean="0">
                          <a:solidFill>
                            <a:srgbClr val="C00000"/>
                          </a:solidFill>
                        </a:rPr>
                        <a:t>150</a:t>
                      </a:r>
                      <a:endParaRPr lang="en-US" sz="1400" b="1" dirty="0">
                        <a:solidFill>
                          <a:srgbClr val="C00000"/>
                        </a:solidFill>
                      </a:endParaRPr>
                    </a:p>
                  </a:txBody>
                  <a:tcPr marT="34290" marB="34290"/>
                </a:tc>
                <a:tc>
                  <a:txBody>
                    <a:bodyPr/>
                    <a:lstStyle/>
                    <a:p>
                      <a:pPr algn="ctr">
                        <a:lnSpc>
                          <a:spcPct val="200000"/>
                        </a:lnSpc>
                        <a:spcBef>
                          <a:spcPts val="300"/>
                        </a:spcBef>
                        <a:spcAft>
                          <a:spcPts val="300"/>
                        </a:spcAft>
                      </a:pPr>
                      <a:r>
                        <a:rPr lang="en-US" sz="1400" b="1" dirty="0" smtClean="0">
                          <a:solidFill>
                            <a:srgbClr val="C00000"/>
                          </a:solidFill>
                        </a:rPr>
                        <a:t>30</a:t>
                      </a:r>
                      <a:endParaRPr lang="en-US" sz="1400" b="1" dirty="0">
                        <a:solidFill>
                          <a:srgbClr val="C00000"/>
                        </a:solidFill>
                      </a:endParaRPr>
                    </a:p>
                  </a:txBody>
                  <a:tcPr marT="34290" marB="34290"/>
                </a:tc>
                <a:tc>
                  <a:txBody>
                    <a:bodyPr/>
                    <a:lstStyle/>
                    <a:p>
                      <a:pPr algn="ctr">
                        <a:lnSpc>
                          <a:spcPct val="200000"/>
                        </a:lnSpc>
                        <a:spcBef>
                          <a:spcPts val="300"/>
                        </a:spcBef>
                        <a:spcAft>
                          <a:spcPts val="300"/>
                        </a:spcAft>
                      </a:pPr>
                      <a:r>
                        <a:rPr lang="en-US" sz="1400" b="1" dirty="0" smtClean="0">
                          <a:solidFill>
                            <a:srgbClr val="C00000"/>
                          </a:solidFill>
                        </a:rPr>
                        <a:t>45</a:t>
                      </a:r>
                      <a:endParaRPr lang="en-US" sz="1400" b="1" dirty="0">
                        <a:solidFill>
                          <a:srgbClr val="C00000"/>
                        </a:solidFill>
                      </a:endParaRPr>
                    </a:p>
                  </a:txBody>
                  <a:tcPr marT="34290" marB="34290"/>
                </a:tc>
                <a:tc>
                  <a:txBody>
                    <a:bodyPr/>
                    <a:lstStyle/>
                    <a:p>
                      <a:pPr algn="ctr">
                        <a:lnSpc>
                          <a:spcPct val="200000"/>
                        </a:lnSpc>
                        <a:spcBef>
                          <a:spcPts val="300"/>
                        </a:spcBef>
                        <a:spcAft>
                          <a:spcPts val="300"/>
                        </a:spcAft>
                      </a:pPr>
                      <a:r>
                        <a:rPr lang="en-US" sz="1400" b="1" dirty="0" smtClean="0">
                          <a:solidFill>
                            <a:srgbClr val="C00000"/>
                          </a:solidFill>
                        </a:rPr>
                        <a:t>55</a:t>
                      </a:r>
                      <a:endParaRPr lang="en-US" sz="1400" b="1" dirty="0">
                        <a:solidFill>
                          <a:srgbClr val="C00000"/>
                        </a:solidFill>
                      </a:endParaRPr>
                    </a:p>
                  </a:txBody>
                  <a:tcPr marT="34290" marB="34290"/>
                </a:tc>
                <a:tc>
                  <a:txBody>
                    <a:bodyPr/>
                    <a:lstStyle/>
                    <a:p>
                      <a:pPr algn="ctr">
                        <a:lnSpc>
                          <a:spcPct val="200000"/>
                        </a:lnSpc>
                        <a:spcBef>
                          <a:spcPts val="300"/>
                        </a:spcBef>
                        <a:spcAft>
                          <a:spcPts val="300"/>
                        </a:spcAft>
                      </a:pPr>
                      <a:r>
                        <a:rPr lang="en-US" sz="1400" b="1" dirty="0" smtClean="0">
                          <a:solidFill>
                            <a:srgbClr val="C00000"/>
                          </a:solidFill>
                        </a:rPr>
                        <a:t>425</a:t>
                      </a:r>
                      <a:endParaRPr lang="en-US" sz="1400" b="1" dirty="0">
                        <a:solidFill>
                          <a:srgbClr val="C00000"/>
                        </a:solidFill>
                      </a:endParaRPr>
                    </a:p>
                  </a:txBody>
                  <a:tcPr marT="34290" marB="34290"/>
                </a:tc>
              </a:tr>
              <a:tr h="480060">
                <a:tc>
                  <a:txBody>
                    <a:bodyPr/>
                    <a:lstStyle/>
                    <a:p>
                      <a:pPr algn="ctr">
                        <a:lnSpc>
                          <a:spcPct val="200000"/>
                        </a:lnSpc>
                        <a:spcBef>
                          <a:spcPts val="300"/>
                        </a:spcBef>
                        <a:spcAft>
                          <a:spcPts val="300"/>
                        </a:spcAft>
                      </a:pPr>
                      <a:r>
                        <a:rPr lang="en-US" sz="1400" dirty="0" smtClean="0"/>
                        <a:t>2019</a:t>
                      </a:r>
                      <a:endParaRPr lang="en-US" sz="1400" dirty="0"/>
                    </a:p>
                  </a:txBody>
                  <a:tcPr marT="34290" marB="34290"/>
                </a:tc>
                <a:tc>
                  <a:txBody>
                    <a:bodyPr/>
                    <a:lstStyle/>
                    <a:p>
                      <a:pPr algn="ctr">
                        <a:lnSpc>
                          <a:spcPct val="200000"/>
                        </a:lnSpc>
                        <a:spcBef>
                          <a:spcPts val="300"/>
                        </a:spcBef>
                        <a:spcAft>
                          <a:spcPts val="300"/>
                        </a:spcAft>
                      </a:pPr>
                      <a:r>
                        <a:rPr lang="en-US" sz="1400" dirty="0" smtClean="0"/>
                        <a:t>185</a:t>
                      </a:r>
                      <a:endParaRPr lang="en-US" sz="1400" dirty="0"/>
                    </a:p>
                  </a:txBody>
                  <a:tcPr marT="34290" marB="34290"/>
                </a:tc>
                <a:tc>
                  <a:txBody>
                    <a:bodyPr/>
                    <a:lstStyle/>
                    <a:p>
                      <a:pPr algn="ctr">
                        <a:lnSpc>
                          <a:spcPct val="200000"/>
                        </a:lnSpc>
                        <a:spcBef>
                          <a:spcPts val="300"/>
                        </a:spcBef>
                        <a:spcAft>
                          <a:spcPts val="300"/>
                        </a:spcAft>
                      </a:pPr>
                      <a:r>
                        <a:rPr lang="en-US" sz="1400" dirty="0" smtClean="0"/>
                        <a:t>195</a:t>
                      </a:r>
                      <a:endParaRPr lang="en-US" sz="1400" dirty="0"/>
                    </a:p>
                  </a:txBody>
                  <a:tcPr marT="34290" marB="34290"/>
                </a:tc>
                <a:tc>
                  <a:txBody>
                    <a:bodyPr/>
                    <a:lstStyle/>
                    <a:p>
                      <a:pPr algn="ctr">
                        <a:lnSpc>
                          <a:spcPct val="200000"/>
                        </a:lnSpc>
                        <a:spcBef>
                          <a:spcPts val="300"/>
                        </a:spcBef>
                        <a:spcAft>
                          <a:spcPts val="300"/>
                        </a:spcAft>
                      </a:pPr>
                      <a:r>
                        <a:rPr lang="en-US" sz="1400" dirty="0" smtClean="0"/>
                        <a:t>40</a:t>
                      </a:r>
                      <a:endParaRPr lang="en-US" sz="1400" dirty="0"/>
                    </a:p>
                  </a:txBody>
                  <a:tcPr marT="34290" marB="34290"/>
                </a:tc>
                <a:tc>
                  <a:txBody>
                    <a:bodyPr/>
                    <a:lstStyle/>
                    <a:p>
                      <a:pPr algn="ctr">
                        <a:lnSpc>
                          <a:spcPct val="200000"/>
                        </a:lnSpc>
                        <a:spcBef>
                          <a:spcPts val="300"/>
                        </a:spcBef>
                        <a:spcAft>
                          <a:spcPts val="300"/>
                        </a:spcAft>
                      </a:pPr>
                      <a:r>
                        <a:rPr lang="en-US" sz="1400" dirty="0" smtClean="0"/>
                        <a:t>65</a:t>
                      </a:r>
                      <a:endParaRPr lang="en-US" sz="1400" dirty="0"/>
                    </a:p>
                  </a:txBody>
                  <a:tcPr marT="34290" marB="34290"/>
                </a:tc>
                <a:tc>
                  <a:txBody>
                    <a:bodyPr/>
                    <a:lstStyle/>
                    <a:p>
                      <a:pPr algn="ctr">
                        <a:lnSpc>
                          <a:spcPct val="200000"/>
                        </a:lnSpc>
                        <a:spcBef>
                          <a:spcPts val="300"/>
                        </a:spcBef>
                        <a:spcAft>
                          <a:spcPts val="300"/>
                        </a:spcAft>
                      </a:pPr>
                      <a:r>
                        <a:rPr lang="en-US" sz="1400" dirty="0" smtClean="0"/>
                        <a:t>85</a:t>
                      </a:r>
                      <a:endParaRPr lang="en-US" sz="1400" dirty="0"/>
                    </a:p>
                  </a:txBody>
                  <a:tcPr marT="34290" marB="34290"/>
                </a:tc>
                <a:tc>
                  <a:txBody>
                    <a:bodyPr/>
                    <a:lstStyle/>
                    <a:p>
                      <a:pPr algn="ctr">
                        <a:lnSpc>
                          <a:spcPct val="200000"/>
                        </a:lnSpc>
                        <a:spcBef>
                          <a:spcPts val="300"/>
                        </a:spcBef>
                        <a:spcAft>
                          <a:spcPts val="300"/>
                        </a:spcAft>
                      </a:pPr>
                      <a:r>
                        <a:rPr lang="en-US" sz="1400" dirty="0" smtClean="0"/>
                        <a:t>600</a:t>
                      </a:r>
                      <a:endParaRPr lang="en-US" sz="1400" dirty="0"/>
                    </a:p>
                  </a:txBody>
                  <a:tcPr marT="34290" marB="34290"/>
                </a:tc>
              </a:tr>
            </a:tbl>
          </a:graphicData>
        </a:graphic>
      </p:graphicFrame>
      <p:sp>
        <p:nvSpPr>
          <p:cNvPr id="7" name="TextBox 6"/>
          <p:cNvSpPr txBox="1"/>
          <p:nvPr/>
        </p:nvSpPr>
        <p:spPr>
          <a:xfrm>
            <a:off x="3294118" y="114300"/>
            <a:ext cx="2555764" cy="523220"/>
          </a:xfrm>
          <a:prstGeom prst="rect">
            <a:avLst/>
          </a:prstGeom>
          <a:noFill/>
          <a:ln w="12700">
            <a:solidFill>
              <a:schemeClr val="tx1"/>
            </a:solidFill>
          </a:ln>
        </p:spPr>
        <p:txBody>
          <a:bodyPr wrap="none" rtlCol="0">
            <a:spAutoFit/>
          </a:bodyPr>
          <a:lstStyle/>
          <a:p>
            <a:r>
              <a:rPr lang="en-US" sz="2800" b="1" dirty="0" smtClean="0">
                <a:effectLst>
                  <a:outerShdw blurRad="38100" dist="38100" dir="2700000" algn="tl">
                    <a:srgbClr val="000000">
                      <a:alpha val="43137"/>
                    </a:srgbClr>
                  </a:outerShdw>
                </a:effectLst>
                <a:latin typeface="+mj-lt"/>
              </a:rPr>
              <a:t>DOOR SOURCES</a:t>
            </a:r>
            <a:endParaRPr lang="en-US" sz="2800" dirty="0">
              <a:effectLst>
                <a:outerShdw blurRad="38100" dist="38100" dir="2700000" algn="tl">
                  <a:srgbClr val="000000">
                    <a:alpha val="43137"/>
                  </a:srgbClr>
                </a:outerShdw>
              </a:effectLst>
              <a:latin typeface="+mj-lt"/>
            </a:endParaRPr>
          </a:p>
        </p:txBody>
      </p:sp>
      <p:pic>
        <p:nvPicPr>
          <p:cNvPr id="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4005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640843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mbeale\Desktop\2powerpoint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4"/>
          <p:cNvGraphicFramePr>
            <a:graphicFrameLocks noGrp="1"/>
          </p:cNvGraphicFramePr>
          <p:nvPr>
            <p:extLst>
              <p:ext uri="{D42A27DB-BD31-4B8C-83A1-F6EECF244321}">
                <p14:modId xmlns:p14="http://schemas.microsoft.com/office/powerpoint/2010/main" val="1563528449"/>
              </p:ext>
            </p:extLst>
          </p:nvPr>
        </p:nvGraphicFramePr>
        <p:xfrm>
          <a:off x="457200" y="628650"/>
          <a:ext cx="8153400" cy="3962400"/>
        </p:xfrm>
        <a:graphic>
          <a:graphicData uri="http://schemas.openxmlformats.org/drawingml/2006/table">
            <a:tbl>
              <a:tblPr firstRow="1" bandRow="1">
                <a:tableStyleId>{5C22544A-7EE6-4342-B048-85BDC9FD1C3A}</a:tableStyleId>
              </a:tblPr>
              <a:tblGrid>
                <a:gridCol w="870857"/>
                <a:gridCol w="1031514"/>
                <a:gridCol w="1228552"/>
                <a:gridCol w="1133648"/>
                <a:gridCol w="1371600"/>
                <a:gridCol w="1219200"/>
                <a:gridCol w="1298029"/>
              </a:tblGrid>
              <a:tr h="480060">
                <a:tc>
                  <a:txBody>
                    <a:bodyPr/>
                    <a:lstStyle/>
                    <a:p>
                      <a:pPr algn="ctr"/>
                      <a:r>
                        <a:rPr lang="en-US" sz="1400" dirty="0" smtClean="0"/>
                        <a:t>YEAR</a:t>
                      </a:r>
                      <a:endParaRPr lang="en-US" sz="1400" dirty="0"/>
                    </a:p>
                  </a:txBody>
                  <a:tcPr marT="34290" marB="34290"/>
                </a:tc>
                <a:tc>
                  <a:txBody>
                    <a:bodyPr/>
                    <a:lstStyle/>
                    <a:p>
                      <a:pPr algn="ctr"/>
                      <a:r>
                        <a:rPr lang="en-US" sz="1400" dirty="0" smtClean="0"/>
                        <a:t>DIRECT</a:t>
                      </a:r>
                      <a:r>
                        <a:rPr lang="en-US" sz="1400" baseline="0" dirty="0" smtClean="0"/>
                        <a:t> MAIL</a:t>
                      </a:r>
                      <a:endParaRPr lang="en-US" sz="1400" dirty="0"/>
                    </a:p>
                  </a:txBody>
                  <a:tcPr marT="34290" marB="34290"/>
                </a:tc>
                <a:tc>
                  <a:txBody>
                    <a:bodyPr/>
                    <a:lstStyle/>
                    <a:p>
                      <a:pPr algn="ctr"/>
                      <a:r>
                        <a:rPr lang="en-US" sz="1400" dirty="0" smtClean="0"/>
                        <a:t>GOOGLE</a:t>
                      </a:r>
                      <a:r>
                        <a:rPr lang="en-US" sz="1400" baseline="0" dirty="0" smtClean="0"/>
                        <a:t> SEO</a:t>
                      </a:r>
                      <a:endParaRPr lang="en-US" sz="1400" dirty="0"/>
                    </a:p>
                  </a:txBody>
                  <a:tcPr marT="34290" marB="34290"/>
                </a:tc>
                <a:tc>
                  <a:txBody>
                    <a:bodyPr/>
                    <a:lstStyle/>
                    <a:p>
                      <a:pPr algn="ctr"/>
                      <a:r>
                        <a:rPr lang="en-US" sz="1400" baseline="0" dirty="0" smtClean="0"/>
                        <a:t>GOOGLE ADS</a:t>
                      </a:r>
                    </a:p>
                  </a:txBody>
                  <a:tcPr marT="34290" marB="34290"/>
                </a:tc>
                <a:tc>
                  <a:txBody>
                    <a:bodyPr/>
                    <a:lstStyle/>
                    <a:p>
                      <a:pPr algn="ctr"/>
                      <a:r>
                        <a:rPr lang="en-US" sz="1400" dirty="0" smtClean="0"/>
                        <a:t>YELP</a:t>
                      </a:r>
                      <a:endParaRPr lang="en-US" sz="1400" dirty="0"/>
                    </a:p>
                  </a:txBody>
                  <a:tcPr marT="34290" marB="34290"/>
                </a:tc>
                <a:tc>
                  <a:txBody>
                    <a:bodyPr/>
                    <a:lstStyle/>
                    <a:p>
                      <a:pPr algn="ctr"/>
                      <a:r>
                        <a:rPr lang="en-US" sz="1400" dirty="0" smtClean="0"/>
                        <a:t>SEMINARS</a:t>
                      </a:r>
                      <a:endParaRPr lang="en-US" sz="1400" dirty="0"/>
                    </a:p>
                  </a:txBody>
                  <a:tcPr marT="34290" marB="34290"/>
                </a:tc>
                <a:tc>
                  <a:txBody>
                    <a:bodyPr/>
                    <a:lstStyle/>
                    <a:p>
                      <a:pPr algn="ctr"/>
                      <a:r>
                        <a:rPr lang="en-US" sz="1400" dirty="0" smtClean="0"/>
                        <a:t>TOTAL COST  </a:t>
                      </a:r>
                      <a:endParaRPr lang="en-US" sz="1400" dirty="0"/>
                    </a:p>
                  </a:txBody>
                  <a:tcPr marT="34290" marB="34290"/>
                </a:tc>
              </a:tr>
              <a:tr h="480060">
                <a:tc>
                  <a:txBody>
                    <a:bodyPr/>
                    <a:lstStyle/>
                    <a:p>
                      <a:pPr algn="ctr">
                        <a:lnSpc>
                          <a:spcPct val="200000"/>
                        </a:lnSpc>
                        <a:spcBef>
                          <a:spcPts val="300"/>
                        </a:spcBef>
                        <a:spcAft>
                          <a:spcPts val="300"/>
                        </a:spcAft>
                      </a:pPr>
                      <a:r>
                        <a:rPr lang="en-US" sz="1400" dirty="0" smtClean="0"/>
                        <a:t>2013</a:t>
                      </a:r>
                      <a:endParaRPr lang="en-US" sz="1400" dirty="0"/>
                    </a:p>
                  </a:txBody>
                  <a:tcPr marT="34290" marB="34290"/>
                </a:tc>
                <a:tc>
                  <a:txBody>
                    <a:bodyPr/>
                    <a:lstStyle/>
                    <a:p>
                      <a:pPr algn="ctr">
                        <a:lnSpc>
                          <a:spcPct val="200000"/>
                        </a:lnSpc>
                        <a:spcBef>
                          <a:spcPts val="300"/>
                        </a:spcBef>
                        <a:spcAft>
                          <a:spcPts val="300"/>
                        </a:spcAft>
                      </a:pPr>
                      <a:r>
                        <a:rPr lang="en-US" sz="1400" dirty="0" smtClean="0"/>
                        <a:t>$30,000</a:t>
                      </a:r>
                      <a:endParaRPr lang="en-US" sz="1400" dirty="0"/>
                    </a:p>
                  </a:txBody>
                  <a:tcPr marT="34290" marB="34290"/>
                </a:tc>
                <a:tc>
                  <a:txBody>
                    <a:bodyPr/>
                    <a:lstStyle/>
                    <a:p>
                      <a:pPr algn="ctr">
                        <a:lnSpc>
                          <a:spcPct val="200000"/>
                        </a:lnSpc>
                        <a:spcBef>
                          <a:spcPts val="300"/>
                        </a:spcBef>
                        <a:spcAft>
                          <a:spcPts val="300"/>
                        </a:spcAft>
                      </a:pPr>
                      <a:r>
                        <a:rPr lang="en-US" sz="1400" dirty="0" smtClean="0"/>
                        <a:t>$6,000</a:t>
                      </a:r>
                      <a:endParaRPr lang="en-US" sz="1400" dirty="0"/>
                    </a:p>
                  </a:txBody>
                  <a:tcPr marT="34290" marB="34290"/>
                </a:tc>
                <a:tc>
                  <a:txBody>
                    <a:bodyPr/>
                    <a:lstStyle/>
                    <a:p>
                      <a:pPr algn="ctr">
                        <a:lnSpc>
                          <a:spcPct val="200000"/>
                        </a:lnSpc>
                        <a:spcBef>
                          <a:spcPts val="300"/>
                        </a:spcBef>
                        <a:spcAft>
                          <a:spcPts val="300"/>
                        </a:spcAft>
                      </a:pPr>
                      <a:r>
                        <a:rPr lang="en-US" sz="1400" dirty="0" smtClean="0"/>
                        <a:t>$0</a:t>
                      </a:r>
                      <a:endParaRPr lang="en-US" sz="1400" dirty="0"/>
                    </a:p>
                  </a:txBody>
                  <a:tcPr marT="34290" marB="34290"/>
                </a:tc>
                <a:tc>
                  <a:txBody>
                    <a:bodyPr/>
                    <a:lstStyle/>
                    <a:p>
                      <a:pPr algn="ctr">
                        <a:lnSpc>
                          <a:spcPct val="200000"/>
                        </a:lnSpc>
                        <a:spcBef>
                          <a:spcPts val="300"/>
                        </a:spcBef>
                        <a:spcAft>
                          <a:spcPts val="300"/>
                        </a:spcAft>
                      </a:pPr>
                      <a:r>
                        <a:rPr lang="en-US" sz="1400" dirty="0" smtClean="0"/>
                        <a:t>$18,000</a:t>
                      </a:r>
                      <a:endParaRPr lang="en-US" sz="1400" dirty="0"/>
                    </a:p>
                  </a:txBody>
                  <a:tcPr marT="34290" marB="34290"/>
                </a:tc>
                <a:tc>
                  <a:txBody>
                    <a:bodyPr/>
                    <a:lstStyle/>
                    <a:p>
                      <a:pPr algn="ctr">
                        <a:lnSpc>
                          <a:spcPct val="200000"/>
                        </a:lnSpc>
                        <a:spcBef>
                          <a:spcPts val="300"/>
                        </a:spcBef>
                        <a:spcAft>
                          <a:spcPts val="300"/>
                        </a:spcAft>
                      </a:pPr>
                      <a:r>
                        <a:rPr lang="en-US" sz="1400" dirty="0" smtClean="0"/>
                        <a:t>$0</a:t>
                      </a:r>
                      <a:endParaRPr lang="en-US" sz="1400" dirty="0"/>
                    </a:p>
                  </a:txBody>
                  <a:tcPr marT="34290" marB="34290"/>
                </a:tc>
                <a:tc>
                  <a:txBody>
                    <a:bodyPr/>
                    <a:lstStyle/>
                    <a:p>
                      <a:pPr algn="ctr">
                        <a:lnSpc>
                          <a:spcPct val="200000"/>
                        </a:lnSpc>
                        <a:spcBef>
                          <a:spcPts val="300"/>
                        </a:spcBef>
                        <a:spcAft>
                          <a:spcPts val="300"/>
                        </a:spcAft>
                      </a:pPr>
                      <a:r>
                        <a:rPr lang="en-US" sz="1400" dirty="0" smtClean="0"/>
                        <a:t>$54,000</a:t>
                      </a:r>
                      <a:endParaRPr lang="en-US" sz="1400" dirty="0"/>
                    </a:p>
                  </a:txBody>
                  <a:tcPr marT="34290" marB="34290"/>
                </a:tc>
              </a:tr>
              <a:tr h="480060">
                <a:tc>
                  <a:txBody>
                    <a:bodyPr/>
                    <a:lstStyle/>
                    <a:p>
                      <a:pPr algn="ctr">
                        <a:lnSpc>
                          <a:spcPct val="200000"/>
                        </a:lnSpc>
                        <a:spcBef>
                          <a:spcPts val="300"/>
                        </a:spcBef>
                        <a:spcAft>
                          <a:spcPts val="300"/>
                        </a:spcAft>
                      </a:pPr>
                      <a:r>
                        <a:rPr lang="en-US" sz="1400" dirty="0" smtClean="0"/>
                        <a:t>2014</a:t>
                      </a:r>
                      <a:endParaRPr lang="en-US" sz="1400" dirty="0"/>
                    </a:p>
                  </a:txBody>
                  <a:tcPr marT="34290" marB="34290"/>
                </a:tc>
                <a:tc>
                  <a:txBody>
                    <a:bodyPr/>
                    <a:lstStyle/>
                    <a:p>
                      <a:pPr algn="ctr">
                        <a:lnSpc>
                          <a:spcPct val="200000"/>
                        </a:lnSpc>
                        <a:spcBef>
                          <a:spcPts val="300"/>
                        </a:spcBef>
                        <a:spcAft>
                          <a:spcPts val="300"/>
                        </a:spcAft>
                      </a:pPr>
                      <a:r>
                        <a:rPr lang="en-US" sz="1400" dirty="0" smtClean="0"/>
                        <a:t>$36,000</a:t>
                      </a:r>
                      <a:endParaRPr lang="en-US" sz="1400" dirty="0"/>
                    </a:p>
                  </a:txBody>
                  <a:tcPr marT="34290" marB="34290"/>
                </a:tc>
                <a:tc>
                  <a:txBody>
                    <a:bodyPr/>
                    <a:lstStyle/>
                    <a:p>
                      <a:pPr algn="ctr">
                        <a:lnSpc>
                          <a:spcPct val="200000"/>
                        </a:lnSpc>
                        <a:spcBef>
                          <a:spcPts val="300"/>
                        </a:spcBef>
                        <a:spcAft>
                          <a:spcPts val="300"/>
                        </a:spcAft>
                      </a:pPr>
                      <a:r>
                        <a:rPr lang="en-US" sz="1400" dirty="0" smtClean="0"/>
                        <a:t>$6,000</a:t>
                      </a:r>
                      <a:endParaRPr lang="en-US" sz="1400" dirty="0"/>
                    </a:p>
                  </a:txBody>
                  <a:tcPr marT="34290" marB="34290"/>
                </a:tc>
                <a:tc>
                  <a:txBody>
                    <a:bodyPr/>
                    <a:lstStyle/>
                    <a:p>
                      <a:pPr algn="ctr">
                        <a:lnSpc>
                          <a:spcPct val="200000"/>
                        </a:lnSpc>
                        <a:spcBef>
                          <a:spcPts val="300"/>
                        </a:spcBef>
                        <a:spcAft>
                          <a:spcPts val="300"/>
                        </a:spcAft>
                      </a:pPr>
                      <a:r>
                        <a:rPr lang="en-US" sz="1400" dirty="0" smtClean="0"/>
                        <a:t>$0</a:t>
                      </a:r>
                      <a:endParaRPr lang="en-US" sz="1400" dirty="0"/>
                    </a:p>
                  </a:txBody>
                  <a:tcPr marT="34290" marB="34290"/>
                </a:tc>
                <a:tc>
                  <a:txBody>
                    <a:bodyPr/>
                    <a:lstStyle/>
                    <a:p>
                      <a:pPr algn="ctr">
                        <a:lnSpc>
                          <a:spcPct val="200000"/>
                        </a:lnSpc>
                        <a:spcBef>
                          <a:spcPts val="300"/>
                        </a:spcBef>
                        <a:spcAft>
                          <a:spcPts val="300"/>
                        </a:spcAft>
                      </a:pPr>
                      <a:r>
                        <a:rPr lang="en-US" sz="1400" dirty="0" smtClean="0"/>
                        <a:t>$18,000</a:t>
                      </a:r>
                      <a:endParaRPr lang="en-US" sz="1400" dirty="0"/>
                    </a:p>
                  </a:txBody>
                  <a:tcPr marT="34290" marB="34290"/>
                </a:tc>
                <a:tc>
                  <a:txBody>
                    <a:bodyPr/>
                    <a:lstStyle/>
                    <a:p>
                      <a:pPr algn="ctr">
                        <a:lnSpc>
                          <a:spcPct val="200000"/>
                        </a:lnSpc>
                        <a:spcBef>
                          <a:spcPts val="300"/>
                        </a:spcBef>
                        <a:spcAft>
                          <a:spcPts val="300"/>
                        </a:spcAft>
                      </a:pPr>
                      <a:r>
                        <a:rPr lang="en-US" sz="1400" dirty="0" smtClean="0"/>
                        <a:t>$0</a:t>
                      </a:r>
                      <a:endParaRPr lang="en-US" sz="1400" dirty="0"/>
                    </a:p>
                  </a:txBody>
                  <a:tcPr marT="34290" marB="34290"/>
                </a:tc>
                <a:tc>
                  <a:txBody>
                    <a:bodyPr/>
                    <a:lstStyle/>
                    <a:p>
                      <a:pPr algn="ctr">
                        <a:lnSpc>
                          <a:spcPct val="200000"/>
                        </a:lnSpc>
                        <a:spcBef>
                          <a:spcPts val="300"/>
                        </a:spcBef>
                        <a:spcAft>
                          <a:spcPts val="300"/>
                        </a:spcAft>
                      </a:pPr>
                      <a:r>
                        <a:rPr lang="en-US" sz="1400" dirty="0" smtClean="0"/>
                        <a:t>$60,000</a:t>
                      </a:r>
                      <a:endParaRPr lang="en-US" sz="1400" dirty="0"/>
                    </a:p>
                  </a:txBody>
                  <a:tcPr marT="34290" marB="34290"/>
                </a:tc>
              </a:tr>
              <a:tr h="480060">
                <a:tc>
                  <a:txBody>
                    <a:bodyPr/>
                    <a:lstStyle/>
                    <a:p>
                      <a:pPr algn="ctr">
                        <a:lnSpc>
                          <a:spcPct val="200000"/>
                        </a:lnSpc>
                        <a:spcBef>
                          <a:spcPts val="300"/>
                        </a:spcBef>
                        <a:spcAft>
                          <a:spcPts val="300"/>
                        </a:spcAft>
                      </a:pPr>
                      <a:r>
                        <a:rPr lang="en-US" sz="1400" dirty="0" smtClean="0"/>
                        <a:t>2015</a:t>
                      </a:r>
                      <a:endParaRPr lang="en-US" sz="1400" dirty="0"/>
                    </a:p>
                  </a:txBody>
                  <a:tcPr marT="34290" marB="34290"/>
                </a:tc>
                <a:tc>
                  <a:txBody>
                    <a:bodyPr/>
                    <a:lstStyle/>
                    <a:p>
                      <a:pPr algn="ctr">
                        <a:lnSpc>
                          <a:spcPct val="200000"/>
                        </a:lnSpc>
                        <a:spcBef>
                          <a:spcPts val="300"/>
                        </a:spcBef>
                        <a:spcAft>
                          <a:spcPts val="300"/>
                        </a:spcAft>
                      </a:pPr>
                      <a:r>
                        <a:rPr lang="en-US" sz="1400" dirty="0" smtClean="0"/>
                        <a:t>$42,000</a:t>
                      </a:r>
                      <a:endParaRPr lang="en-US" sz="1400" dirty="0"/>
                    </a:p>
                  </a:txBody>
                  <a:tcPr marT="34290" marB="34290"/>
                </a:tc>
                <a:tc>
                  <a:txBody>
                    <a:bodyPr/>
                    <a:lstStyle/>
                    <a:p>
                      <a:pPr algn="ctr">
                        <a:lnSpc>
                          <a:spcPct val="200000"/>
                        </a:lnSpc>
                        <a:spcBef>
                          <a:spcPts val="300"/>
                        </a:spcBef>
                        <a:spcAft>
                          <a:spcPts val="300"/>
                        </a:spcAft>
                      </a:pPr>
                      <a:r>
                        <a:rPr lang="en-US" sz="1400" dirty="0" smtClean="0"/>
                        <a:t>$6,000</a:t>
                      </a:r>
                      <a:endParaRPr lang="en-US" sz="1400" dirty="0"/>
                    </a:p>
                  </a:txBody>
                  <a:tcPr marT="34290" marB="34290"/>
                </a:tc>
                <a:tc>
                  <a:txBody>
                    <a:bodyPr/>
                    <a:lstStyle/>
                    <a:p>
                      <a:pPr algn="ctr">
                        <a:lnSpc>
                          <a:spcPct val="200000"/>
                        </a:lnSpc>
                        <a:spcBef>
                          <a:spcPts val="300"/>
                        </a:spcBef>
                        <a:spcAft>
                          <a:spcPts val="300"/>
                        </a:spcAft>
                      </a:pPr>
                      <a:r>
                        <a:rPr lang="en-US" sz="1400" dirty="0" smtClean="0"/>
                        <a:t>$0</a:t>
                      </a:r>
                      <a:endParaRPr lang="en-US" sz="1400" dirty="0"/>
                    </a:p>
                  </a:txBody>
                  <a:tcPr marT="34290" marB="34290"/>
                </a:tc>
                <a:tc>
                  <a:txBody>
                    <a:bodyPr/>
                    <a:lstStyle/>
                    <a:p>
                      <a:pPr algn="ctr">
                        <a:lnSpc>
                          <a:spcPct val="200000"/>
                        </a:lnSpc>
                        <a:spcBef>
                          <a:spcPts val="300"/>
                        </a:spcBef>
                        <a:spcAft>
                          <a:spcPts val="300"/>
                        </a:spcAft>
                      </a:pPr>
                      <a:r>
                        <a:rPr lang="en-US" sz="1400" dirty="0" smtClean="0"/>
                        <a:t>$18,000</a:t>
                      </a:r>
                      <a:endParaRPr lang="en-US" sz="1400" dirty="0"/>
                    </a:p>
                  </a:txBody>
                  <a:tcPr marT="34290" marB="34290"/>
                </a:tc>
                <a:tc>
                  <a:txBody>
                    <a:bodyPr/>
                    <a:lstStyle/>
                    <a:p>
                      <a:pPr algn="ctr">
                        <a:lnSpc>
                          <a:spcPct val="200000"/>
                        </a:lnSpc>
                        <a:spcBef>
                          <a:spcPts val="300"/>
                        </a:spcBef>
                        <a:spcAft>
                          <a:spcPts val="300"/>
                        </a:spcAft>
                      </a:pPr>
                      <a:r>
                        <a:rPr lang="en-US" sz="1400" dirty="0" smtClean="0"/>
                        <a:t>$2,000</a:t>
                      </a:r>
                      <a:endParaRPr lang="en-US" sz="1400" dirty="0"/>
                    </a:p>
                  </a:txBody>
                  <a:tcPr marT="34290" marB="34290"/>
                </a:tc>
                <a:tc>
                  <a:txBody>
                    <a:bodyPr/>
                    <a:lstStyle/>
                    <a:p>
                      <a:pPr algn="ctr">
                        <a:lnSpc>
                          <a:spcPct val="200000"/>
                        </a:lnSpc>
                        <a:spcBef>
                          <a:spcPts val="300"/>
                        </a:spcBef>
                        <a:spcAft>
                          <a:spcPts val="300"/>
                        </a:spcAft>
                      </a:pPr>
                      <a:r>
                        <a:rPr lang="en-US" sz="1400" dirty="0" smtClean="0"/>
                        <a:t>$68,000</a:t>
                      </a:r>
                      <a:endParaRPr lang="en-US" sz="1400" dirty="0"/>
                    </a:p>
                  </a:txBody>
                  <a:tcPr marT="34290" marB="34290"/>
                </a:tc>
              </a:tr>
              <a:tr h="480060">
                <a:tc>
                  <a:txBody>
                    <a:bodyPr/>
                    <a:lstStyle/>
                    <a:p>
                      <a:pPr algn="ctr">
                        <a:lnSpc>
                          <a:spcPct val="200000"/>
                        </a:lnSpc>
                        <a:spcBef>
                          <a:spcPts val="300"/>
                        </a:spcBef>
                        <a:spcAft>
                          <a:spcPts val="300"/>
                        </a:spcAft>
                      </a:pPr>
                      <a:r>
                        <a:rPr lang="en-US" sz="1400" dirty="0" smtClean="0"/>
                        <a:t>2016</a:t>
                      </a:r>
                      <a:endParaRPr lang="en-US" sz="1400" dirty="0"/>
                    </a:p>
                  </a:txBody>
                  <a:tcPr marT="34290" marB="34290"/>
                </a:tc>
                <a:tc>
                  <a:txBody>
                    <a:bodyPr/>
                    <a:lstStyle/>
                    <a:p>
                      <a:pPr algn="ctr">
                        <a:lnSpc>
                          <a:spcPct val="200000"/>
                        </a:lnSpc>
                        <a:spcBef>
                          <a:spcPts val="300"/>
                        </a:spcBef>
                        <a:spcAft>
                          <a:spcPts val="300"/>
                        </a:spcAft>
                      </a:pPr>
                      <a:r>
                        <a:rPr lang="en-US" sz="1400" dirty="0" smtClean="0"/>
                        <a:t>$48,000</a:t>
                      </a:r>
                      <a:endParaRPr lang="en-US" sz="1400" dirty="0"/>
                    </a:p>
                  </a:txBody>
                  <a:tcPr marT="34290" marB="34290"/>
                </a:tc>
                <a:tc>
                  <a:txBody>
                    <a:bodyPr/>
                    <a:lstStyle/>
                    <a:p>
                      <a:pPr algn="ctr">
                        <a:lnSpc>
                          <a:spcPct val="200000"/>
                        </a:lnSpc>
                        <a:spcBef>
                          <a:spcPts val="300"/>
                        </a:spcBef>
                        <a:spcAft>
                          <a:spcPts val="300"/>
                        </a:spcAft>
                      </a:pPr>
                      <a:r>
                        <a:rPr lang="en-US" sz="1400" dirty="0" smtClean="0"/>
                        <a:t>$6,000</a:t>
                      </a:r>
                      <a:endParaRPr lang="en-US" sz="1400" dirty="0"/>
                    </a:p>
                  </a:txBody>
                  <a:tcPr marT="34290" marB="34290"/>
                </a:tc>
                <a:tc>
                  <a:txBody>
                    <a:bodyPr/>
                    <a:lstStyle/>
                    <a:p>
                      <a:pPr algn="ctr">
                        <a:lnSpc>
                          <a:spcPct val="200000"/>
                        </a:lnSpc>
                        <a:spcBef>
                          <a:spcPts val="300"/>
                        </a:spcBef>
                        <a:spcAft>
                          <a:spcPts val="300"/>
                        </a:spcAft>
                      </a:pPr>
                      <a:r>
                        <a:rPr lang="en-US" sz="1400" dirty="0" smtClean="0"/>
                        <a:t>$0</a:t>
                      </a:r>
                      <a:endParaRPr lang="en-US" sz="1400" dirty="0"/>
                    </a:p>
                  </a:txBody>
                  <a:tcPr marT="34290" marB="34290"/>
                </a:tc>
                <a:tc>
                  <a:txBody>
                    <a:bodyPr/>
                    <a:lstStyle/>
                    <a:p>
                      <a:pPr algn="ctr">
                        <a:lnSpc>
                          <a:spcPct val="200000"/>
                        </a:lnSpc>
                        <a:spcBef>
                          <a:spcPts val="300"/>
                        </a:spcBef>
                        <a:spcAft>
                          <a:spcPts val="300"/>
                        </a:spcAft>
                      </a:pPr>
                      <a:r>
                        <a:rPr lang="en-US" sz="1400" dirty="0" smtClean="0"/>
                        <a:t>$12,000</a:t>
                      </a:r>
                      <a:endParaRPr lang="en-US" sz="1400" dirty="0"/>
                    </a:p>
                  </a:txBody>
                  <a:tcPr marT="34290" marB="34290"/>
                </a:tc>
                <a:tc>
                  <a:txBody>
                    <a:bodyPr/>
                    <a:lstStyle/>
                    <a:p>
                      <a:pPr algn="ctr">
                        <a:lnSpc>
                          <a:spcPct val="200000"/>
                        </a:lnSpc>
                        <a:spcBef>
                          <a:spcPts val="300"/>
                        </a:spcBef>
                        <a:spcAft>
                          <a:spcPts val="300"/>
                        </a:spcAft>
                      </a:pPr>
                      <a:r>
                        <a:rPr lang="en-US" sz="1400" dirty="0" smtClean="0"/>
                        <a:t>$4,000</a:t>
                      </a:r>
                      <a:endParaRPr lang="en-US" sz="1400" dirty="0"/>
                    </a:p>
                  </a:txBody>
                  <a:tcPr marT="34290" marB="34290"/>
                </a:tc>
                <a:tc>
                  <a:txBody>
                    <a:bodyPr/>
                    <a:lstStyle/>
                    <a:p>
                      <a:pPr algn="ctr">
                        <a:lnSpc>
                          <a:spcPct val="200000"/>
                        </a:lnSpc>
                        <a:spcBef>
                          <a:spcPts val="300"/>
                        </a:spcBef>
                        <a:spcAft>
                          <a:spcPts val="300"/>
                        </a:spcAft>
                      </a:pPr>
                      <a:r>
                        <a:rPr lang="en-US" sz="1400" dirty="0" smtClean="0"/>
                        <a:t>$70,000</a:t>
                      </a:r>
                      <a:endParaRPr lang="en-US" sz="1400" dirty="0"/>
                    </a:p>
                  </a:txBody>
                  <a:tcPr marT="34290" marB="34290"/>
                </a:tc>
              </a:tr>
              <a:tr h="480060">
                <a:tc>
                  <a:txBody>
                    <a:bodyPr/>
                    <a:lstStyle/>
                    <a:p>
                      <a:pPr algn="ctr">
                        <a:lnSpc>
                          <a:spcPct val="200000"/>
                        </a:lnSpc>
                        <a:spcBef>
                          <a:spcPts val="300"/>
                        </a:spcBef>
                        <a:spcAft>
                          <a:spcPts val="300"/>
                        </a:spcAft>
                      </a:pPr>
                      <a:r>
                        <a:rPr lang="en-US" sz="1400" dirty="0" smtClean="0"/>
                        <a:t>2017</a:t>
                      </a:r>
                      <a:endParaRPr lang="en-US" sz="1400" dirty="0"/>
                    </a:p>
                  </a:txBody>
                  <a:tcPr marT="34290" marB="34290"/>
                </a:tc>
                <a:tc>
                  <a:txBody>
                    <a:bodyPr/>
                    <a:lstStyle/>
                    <a:p>
                      <a:pPr algn="ctr">
                        <a:lnSpc>
                          <a:spcPct val="200000"/>
                        </a:lnSpc>
                        <a:spcBef>
                          <a:spcPts val="300"/>
                        </a:spcBef>
                        <a:spcAft>
                          <a:spcPts val="300"/>
                        </a:spcAft>
                      </a:pPr>
                      <a:r>
                        <a:rPr lang="en-US" sz="1400" dirty="0" smtClean="0"/>
                        <a:t>$60,000</a:t>
                      </a:r>
                      <a:endParaRPr lang="en-US" sz="1400" dirty="0"/>
                    </a:p>
                  </a:txBody>
                  <a:tcPr marT="34290" marB="34290"/>
                </a:tc>
                <a:tc>
                  <a:txBody>
                    <a:bodyPr/>
                    <a:lstStyle/>
                    <a:p>
                      <a:pPr algn="ctr">
                        <a:lnSpc>
                          <a:spcPct val="200000"/>
                        </a:lnSpc>
                        <a:spcBef>
                          <a:spcPts val="300"/>
                        </a:spcBef>
                        <a:spcAft>
                          <a:spcPts val="300"/>
                        </a:spcAft>
                      </a:pPr>
                      <a:r>
                        <a:rPr lang="en-US" sz="1400" dirty="0" smtClean="0"/>
                        <a:t>$6,000</a:t>
                      </a:r>
                      <a:endParaRPr lang="en-US" sz="1400" dirty="0"/>
                    </a:p>
                  </a:txBody>
                  <a:tcPr marT="34290" marB="34290"/>
                </a:tc>
                <a:tc>
                  <a:txBody>
                    <a:bodyPr/>
                    <a:lstStyle/>
                    <a:p>
                      <a:pPr algn="ctr">
                        <a:lnSpc>
                          <a:spcPct val="200000"/>
                        </a:lnSpc>
                        <a:spcBef>
                          <a:spcPts val="300"/>
                        </a:spcBef>
                        <a:spcAft>
                          <a:spcPts val="300"/>
                        </a:spcAft>
                      </a:pPr>
                      <a:r>
                        <a:rPr lang="en-US" sz="1400" dirty="0" smtClean="0"/>
                        <a:t>$24,000</a:t>
                      </a:r>
                      <a:endParaRPr lang="en-US" sz="1400" dirty="0"/>
                    </a:p>
                  </a:txBody>
                  <a:tcPr marT="34290" marB="34290"/>
                </a:tc>
                <a:tc>
                  <a:txBody>
                    <a:bodyPr/>
                    <a:lstStyle/>
                    <a:p>
                      <a:pPr algn="ctr">
                        <a:lnSpc>
                          <a:spcPct val="200000"/>
                        </a:lnSpc>
                        <a:spcBef>
                          <a:spcPts val="300"/>
                        </a:spcBef>
                        <a:spcAft>
                          <a:spcPts val="300"/>
                        </a:spcAft>
                      </a:pPr>
                      <a:r>
                        <a:rPr lang="en-US" sz="1400" dirty="0" smtClean="0"/>
                        <a:t>$12,500</a:t>
                      </a:r>
                      <a:endParaRPr lang="en-US" sz="1400" dirty="0"/>
                    </a:p>
                  </a:txBody>
                  <a:tcPr marT="34290" marB="34290"/>
                </a:tc>
                <a:tc>
                  <a:txBody>
                    <a:bodyPr/>
                    <a:lstStyle/>
                    <a:p>
                      <a:pPr algn="ctr">
                        <a:lnSpc>
                          <a:spcPct val="200000"/>
                        </a:lnSpc>
                        <a:spcBef>
                          <a:spcPts val="300"/>
                        </a:spcBef>
                        <a:spcAft>
                          <a:spcPts val="300"/>
                        </a:spcAft>
                      </a:pPr>
                      <a:r>
                        <a:rPr lang="en-US" sz="1400" dirty="0" smtClean="0"/>
                        <a:t>$8,000</a:t>
                      </a:r>
                      <a:endParaRPr lang="en-US" sz="1400" dirty="0"/>
                    </a:p>
                  </a:txBody>
                  <a:tcPr marT="34290" marB="34290"/>
                </a:tc>
                <a:tc>
                  <a:txBody>
                    <a:bodyPr/>
                    <a:lstStyle/>
                    <a:p>
                      <a:pPr algn="ctr">
                        <a:lnSpc>
                          <a:spcPct val="200000"/>
                        </a:lnSpc>
                        <a:spcBef>
                          <a:spcPts val="300"/>
                        </a:spcBef>
                        <a:spcAft>
                          <a:spcPts val="300"/>
                        </a:spcAft>
                      </a:pPr>
                      <a:r>
                        <a:rPr lang="en-US" sz="1400" dirty="0" smtClean="0"/>
                        <a:t>$110,500</a:t>
                      </a:r>
                      <a:endParaRPr lang="en-US" sz="1400" dirty="0"/>
                    </a:p>
                  </a:txBody>
                  <a:tcPr marT="34290" marB="34290"/>
                </a:tc>
              </a:tr>
              <a:tr h="480060">
                <a:tc>
                  <a:txBody>
                    <a:bodyPr/>
                    <a:lstStyle/>
                    <a:p>
                      <a:pPr algn="ctr">
                        <a:lnSpc>
                          <a:spcPct val="200000"/>
                        </a:lnSpc>
                        <a:spcBef>
                          <a:spcPts val="300"/>
                        </a:spcBef>
                        <a:spcAft>
                          <a:spcPts val="300"/>
                        </a:spcAft>
                      </a:pPr>
                      <a:r>
                        <a:rPr lang="en-US" sz="1400" b="1" dirty="0" smtClean="0">
                          <a:solidFill>
                            <a:srgbClr val="C00000"/>
                          </a:solidFill>
                        </a:rPr>
                        <a:t>2018</a:t>
                      </a:r>
                      <a:endParaRPr lang="en-US" sz="1400" b="1" dirty="0">
                        <a:solidFill>
                          <a:srgbClr val="C00000"/>
                        </a:solidFill>
                      </a:endParaRPr>
                    </a:p>
                  </a:txBody>
                  <a:tcPr marT="34290" marB="34290"/>
                </a:tc>
                <a:tc>
                  <a:txBody>
                    <a:bodyPr/>
                    <a:lstStyle/>
                    <a:p>
                      <a:pPr algn="ctr">
                        <a:lnSpc>
                          <a:spcPct val="200000"/>
                        </a:lnSpc>
                        <a:spcBef>
                          <a:spcPts val="300"/>
                        </a:spcBef>
                        <a:spcAft>
                          <a:spcPts val="300"/>
                        </a:spcAft>
                      </a:pPr>
                      <a:r>
                        <a:rPr lang="en-US" sz="1400" b="1" dirty="0" smtClean="0">
                          <a:solidFill>
                            <a:srgbClr val="C00000"/>
                          </a:solidFill>
                        </a:rPr>
                        <a:t>$72,000</a:t>
                      </a:r>
                      <a:endParaRPr lang="en-US" sz="1400" b="1" dirty="0">
                        <a:solidFill>
                          <a:srgbClr val="C00000"/>
                        </a:solidFill>
                      </a:endParaRPr>
                    </a:p>
                  </a:txBody>
                  <a:tcPr marT="34290" marB="34290"/>
                </a:tc>
                <a:tc>
                  <a:txBody>
                    <a:bodyPr/>
                    <a:lstStyle/>
                    <a:p>
                      <a:pPr algn="ctr">
                        <a:lnSpc>
                          <a:spcPct val="200000"/>
                        </a:lnSpc>
                        <a:spcBef>
                          <a:spcPts val="300"/>
                        </a:spcBef>
                        <a:spcAft>
                          <a:spcPts val="300"/>
                        </a:spcAft>
                      </a:pPr>
                      <a:r>
                        <a:rPr lang="en-US" sz="1400" b="1" dirty="0" smtClean="0">
                          <a:solidFill>
                            <a:srgbClr val="C00000"/>
                          </a:solidFill>
                        </a:rPr>
                        <a:t>$30,000</a:t>
                      </a:r>
                      <a:endParaRPr lang="en-US" sz="1400" b="1" dirty="0">
                        <a:solidFill>
                          <a:srgbClr val="C00000"/>
                        </a:solidFill>
                      </a:endParaRPr>
                    </a:p>
                  </a:txBody>
                  <a:tcPr marT="34290" marB="34290"/>
                </a:tc>
                <a:tc>
                  <a:txBody>
                    <a:bodyPr/>
                    <a:lstStyle/>
                    <a:p>
                      <a:pPr algn="ctr">
                        <a:lnSpc>
                          <a:spcPct val="200000"/>
                        </a:lnSpc>
                        <a:spcBef>
                          <a:spcPts val="300"/>
                        </a:spcBef>
                        <a:spcAft>
                          <a:spcPts val="300"/>
                        </a:spcAft>
                      </a:pPr>
                      <a:r>
                        <a:rPr lang="en-US" sz="1400" b="1" dirty="0" smtClean="0">
                          <a:solidFill>
                            <a:srgbClr val="C00000"/>
                          </a:solidFill>
                        </a:rPr>
                        <a:t>$48,000</a:t>
                      </a:r>
                      <a:endParaRPr lang="en-US" sz="1400" b="1" dirty="0">
                        <a:solidFill>
                          <a:srgbClr val="C00000"/>
                        </a:solidFill>
                      </a:endParaRPr>
                    </a:p>
                  </a:txBody>
                  <a:tcPr marT="34290" marB="34290"/>
                </a:tc>
                <a:tc>
                  <a:txBody>
                    <a:bodyPr/>
                    <a:lstStyle/>
                    <a:p>
                      <a:pPr algn="ctr">
                        <a:lnSpc>
                          <a:spcPct val="200000"/>
                        </a:lnSpc>
                        <a:spcBef>
                          <a:spcPts val="300"/>
                        </a:spcBef>
                        <a:spcAft>
                          <a:spcPts val="300"/>
                        </a:spcAft>
                      </a:pPr>
                      <a:r>
                        <a:rPr lang="en-US" sz="1400" b="1" dirty="0" smtClean="0">
                          <a:solidFill>
                            <a:srgbClr val="C00000"/>
                          </a:solidFill>
                        </a:rPr>
                        <a:t>$6,000</a:t>
                      </a:r>
                      <a:endParaRPr lang="en-US" sz="1400" b="1" dirty="0">
                        <a:solidFill>
                          <a:srgbClr val="C00000"/>
                        </a:solidFill>
                      </a:endParaRPr>
                    </a:p>
                  </a:txBody>
                  <a:tcPr marT="34290" marB="34290"/>
                </a:tc>
                <a:tc>
                  <a:txBody>
                    <a:bodyPr/>
                    <a:lstStyle/>
                    <a:p>
                      <a:pPr algn="ctr">
                        <a:lnSpc>
                          <a:spcPct val="200000"/>
                        </a:lnSpc>
                        <a:spcBef>
                          <a:spcPts val="300"/>
                        </a:spcBef>
                        <a:spcAft>
                          <a:spcPts val="300"/>
                        </a:spcAft>
                      </a:pPr>
                      <a:r>
                        <a:rPr lang="en-US" sz="1400" b="1" dirty="0" smtClean="0">
                          <a:solidFill>
                            <a:srgbClr val="C00000"/>
                          </a:solidFill>
                        </a:rPr>
                        <a:t>$12,000</a:t>
                      </a:r>
                      <a:endParaRPr lang="en-US" sz="1400" b="1" dirty="0">
                        <a:solidFill>
                          <a:srgbClr val="C00000"/>
                        </a:solidFill>
                      </a:endParaRPr>
                    </a:p>
                  </a:txBody>
                  <a:tcPr marT="34290" marB="34290"/>
                </a:tc>
                <a:tc>
                  <a:txBody>
                    <a:bodyPr/>
                    <a:lstStyle/>
                    <a:p>
                      <a:pPr algn="ctr">
                        <a:lnSpc>
                          <a:spcPct val="200000"/>
                        </a:lnSpc>
                        <a:spcBef>
                          <a:spcPts val="300"/>
                        </a:spcBef>
                        <a:spcAft>
                          <a:spcPts val="300"/>
                        </a:spcAft>
                      </a:pPr>
                      <a:r>
                        <a:rPr lang="en-US" sz="1400" b="1" dirty="0" smtClean="0">
                          <a:solidFill>
                            <a:srgbClr val="C00000"/>
                          </a:solidFill>
                        </a:rPr>
                        <a:t>$168,000</a:t>
                      </a:r>
                      <a:endParaRPr lang="en-US" sz="1400" b="1" dirty="0">
                        <a:solidFill>
                          <a:srgbClr val="C00000"/>
                        </a:solidFill>
                      </a:endParaRPr>
                    </a:p>
                  </a:txBody>
                  <a:tcPr marT="34290" marB="34290"/>
                </a:tc>
              </a:tr>
              <a:tr h="480060">
                <a:tc>
                  <a:txBody>
                    <a:bodyPr/>
                    <a:lstStyle/>
                    <a:p>
                      <a:pPr algn="ctr">
                        <a:lnSpc>
                          <a:spcPct val="200000"/>
                        </a:lnSpc>
                        <a:spcBef>
                          <a:spcPts val="300"/>
                        </a:spcBef>
                        <a:spcAft>
                          <a:spcPts val="300"/>
                        </a:spcAft>
                      </a:pPr>
                      <a:r>
                        <a:rPr lang="en-US" sz="1400" dirty="0" smtClean="0"/>
                        <a:t>2019</a:t>
                      </a:r>
                      <a:endParaRPr lang="en-US" sz="1400" dirty="0"/>
                    </a:p>
                  </a:txBody>
                  <a:tcPr marT="34290" marB="34290"/>
                </a:tc>
                <a:tc>
                  <a:txBody>
                    <a:bodyPr/>
                    <a:lstStyle/>
                    <a:p>
                      <a:pPr algn="ctr">
                        <a:lnSpc>
                          <a:spcPct val="200000"/>
                        </a:lnSpc>
                        <a:spcBef>
                          <a:spcPts val="300"/>
                        </a:spcBef>
                        <a:spcAft>
                          <a:spcPts val="300"/>
                        </a:spcAft>
                      </a:pPr>
                      <a:r>
                        <a:rPr lang="en-US" sz="1400" dirty="0" smtClean="0"/>
                        <a:t>$84,000</a:t>
                      </a:r>
                      <a:endParaRPr lang="en-US" sz="1400" dirty="0"/>
                    </a:p>
                  </a:txBody>
                  <a:tcPr marT="34290" marB="34290"/>
                </a:tc>
                <a:tc>
                  <a:txBody>
                    <a:bodyPr/>
                    <a:lstStyle/>
                    <a:p>
                      <a:pPr algn="ctr">
                        <a:lnSpc>
                          <a:spcPct val="200000"/>
                        </a:lnSpc>
                        <a:spcBef>
                          <a:spcPts val="300"/>
                        </a:spcBef>
                        <a:spcAft>
                          <a:spcPts val="300"/>
                        </a:spcAft>
                      </a:pPr>
                      <a:r>
                        <a:rPr lang="en-US" sz="1400" dirty="0" smtClean="0"/>
                        <a:t>$40,000</a:t>
                      </a:r>
                      <a:endParaRPr lang="en-US" sz="1400" dirty="0"/>
                    </a:p>
                  </a:txBody>
                  <a:tcPr marT="34290" marB="34290"/>
                </a:tc>
                <a:tc>
                  <a:txBody>
                    <a:bodyPr/>
                    <a:lstStyle/>
                    <a:p>
                      <a:pPr algn="ctr">
                        <a:lnSpc>
                          <a:spcPct val="200000"/>
                        </a:lnSpc>
                        <a:spcBef>
                          <a:spcPts val="300"/>
                        </a:spcBef>
                        <a:spcAft>
                          <a:spcPts val="300"/>
                        </a:spcAft>
                      </a:pPr>
                      <a:r>
                        <a:rPr lang="en-US" sz="1400" dirty="0" smtClean="0"/>
                        <a:t>$60,000</a:t>
                      </a:r>
                      <a:endParaRPr lang="en-US" sz="1400" dirty="0"/>
                    </a:p>
                  </a:txBody>
                  <a:tcPr marT="34290" marB="34290"/>
                </a:tc>
                <a:tc>
                  <a:txBody>
                    <a:bodyPr/>
                    <a:lstStyle/>
                    <a:p>
                      <a:pPr algn="ctr">
                        <a:lnSpc>
                          <a:spcPct val="200000"/>
                        </a:lnSpc>
                        <a:spcBef>
                          <a:spcPts val="300"/>
                        </a:spcBef>
                        <a:spcAft>
                          <a:spcPts val="300"/>
                        </a:spcAft>
                      </a:pPr>
                      <a:r>
                        <a:rPr lang="en-US" sz="1400" dirty="0" smtClean="0"/>
                        <a:t>$6,000</a:t>
                      </a:r>
                      <a:endParaRPr lang="en-US" sz="1400" dirty="0"/>
                    </a:p>
                  </a:txBody>
                  <a:tcPr marT="34290" marB="34290"/>
                </a:tc>
                <a:tc>
                  <a:txBody>
                    <a:bodyPr/>
                    <a:lstStyle/>
                    <a:p>
                      <a:pPr algn="ctr">
                        <a:lnSpc>
                          <a:spcPct val="200000"/>
                        </a:lnSpc>
                        <a:spcBef>
                          <a:spcPts val="300"/>
                        </a:spcBef>
                        <a:spcAft>
                          <a:spcPts val="300"/>
                        </a:spcAft>
                      </a:pPr>
                      <a:r>
                        <a:rPr lang="en-US" sz="1400" dirty="0" smtClean="0"/>
                        <a:t>$18,000</a:t>
                      </a:r>
                      <a:endParaRPr lang="en-US" sz="1400" dirty="0"/>
                    </a:p>
                  </a:txBody>
                  <a:tcPr marT="34290" marB="34290"/>
                </a:tc>
                <a:tc>
                  <a:txBody>
                    <a:bodyPr/>
                    <a:lstStyle/>
                    <a:p>
                      <a:pPr algn="ctr">
                        <a:lnSpc>
                          <a:spcPct val="200000"/>
                        </a:lnSpc>
                        <a:spcBef>
                          <a:spcPts val="300"/>
                        </a:spcBef>
                        <a:spcAft>
                          <a:spcPts val="300"/>
                        </a:spcAft>
                      </a:pPr>
                      <a:r>
                        <a:rPr lang="en-US" sz="1400" dirty="0" smtClean="0"/>
                        <a:t>$208,000</a:t>
                      </a:r>
                      <a:endParaRPr lang="en-US" sz="1400" dirty="0"/>
                    </a:p>
                  </a:txBody>
                  <a:tcPr marT="34290" marB="34290"/>
                </a:tc>
              </a:tr>
            </a:tbl>
          </a:graphicData>
        </a:graphic>
      </p:graphicFrame>
      <p:sp>
        <p:nvSpPr>
          <p:cNvPr id="7" name="TextBox 6"/>
          <p:cNvSpPr txBox="1"/>
          <p:nvPr/>
        </p:nvSpPr>
        <p:spPr>
          <a:xfrm>
            <a:off x="3511389" y="101009"/>
            <a:ext cx="2121222" cy="523220"/>
          </a:xfrm>
          <a:prstGeom prst="rect">
            <a:avLst/>
          </a:prstGeom>
          <a:noFill/>
          <a:ln w="12700">
            <a:solidFill>
              <a:schemeClr val="tx1"/>
            </a:solidFill>
          </a:ln>
        </p:spPr>
        <p:txBody>
          <a:bodyPr wrap="none" rtlCol="0">
            <a:spAutoFit/>
          </a:bodyPr>
          <a:lstStyle/>
          <a:p>
            <a:r>
              <a:rPr lang="en-US" sz="2800" b="1" dirty="0" smtClean="0">
                <a:effectLst>
                  <a:outerShdw blurRad="38100" dist="38100" dir="2700000" algn="tl">
                    <a:srgbClr val="000000">
                      <a:alpha val="43137"/>
                    </a:srgbClr>
                  </a:outerShdw>
                </a:effectLst>
                <a:latin typeface="+mj-lt"/>
              </a:rPr>
              <a:t>DOOR COSTS</a:t>
            </a:r>
            <a:endParaRPr lang="en-US" sz="2800" dirty="0">
              <a:effectLst>
                <a:outerShdw blurRad="38100" dist="38100" dir="2700000" algn="tl">
                  <a:srgbClr val="000000">
                    <a:alpha val="43137"/>
                  </a:srgbClr>
                </a:outerShdw>
              </a:effectLst>
              <a:latin typeface="+mj-lt"/>
            </a:endParaRPr>
          </a:p>
        </p:txBody>
      </p:sp>
      <p:pic>
        <p:nvPicPr>
          <p:cNvPr id="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4005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18185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mbeale\Desktop\2powerpoint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4"/>
          <p:cNvGraphicFramePr>
            <a:graphicFrameLocks noGrp="1"/>
          </p:cNvGraphicFramePr>
          <p:nvPr>
            <p:extLst>
              <p:ext uri="{D42A27DB-BD31-4B8C-83A1-F6EECF244321}">
                <p14:modId xmlns:p14="http://schemas.microsoft.com/office/powerpoint/2010/main" val="1947685390"/>
              </p:ext>
            </p:extLst>
          </p:nvPr>
        </p:nvGraphicFramePr>
        <p:xfrm>
          <a:off x="459830" y="628650"/>
          <a:ext cx="8226971" cy="3962400"/>
        </p:xfrm>
        <a:graphic>
          <a:graphicData uri="http://schemas.openxmlformats.org/drawingml/2006/table">
            <a:tbl>
              <a:tblPr firstRow="1" bandRow="1">
                <a:tableStyleId>{5C22544A-7EE6-4342-B048-85BDC9FD1C3A}</a:tableStyleId>
              </a:tblPr>
              <a:tblGrid>
                <a:gridCol w="870857"/>
                <a:gridCol w="1183914"/>
                <a:gridCol w="1371600"/>
                <a:gridCol w="990600"/>
                <a:gridCol w="1371600"/>
                <a:gridCol w="1143000"/>
                <a:gridCol w="1295400"/>
              </a:tblGrid>
              <a:tr h="480060">
                <a:tc>
                  <a:txBody>
                    <a:bodyPr/>
                    <a:lstStyle/>
                    <a:p>
                      <a:pPr algn="ctr"/>
                      <a:r>
                        <a:rPr lang="en-US" sz="1400" dirty="0" smtClean="0"/>
                        <a:t>YEAR</a:t>
                      </a:r>
                      <a:endParaRPr lang="en-US" sz="1400" dirty="0"/>
                    </a:p>
                  </a:txBody>
                  <a:tcPr marT="34290" marB="34290"/>
                </a:tc>
                <a:tc>
                  <a:txBody>
                    <a:bodyPr/>
                    <a:lstStyle/>
                    <a:p>
                      <a:pPr algn="ctr"/>
                      <a:r>
                        <a:rPr lang="en-US" sz="1400" dirty="0" smtClean="0"/>
                        <a:t>NEW </a:t>
                      </a:r>
                      <a:r>
                        <a:rPr lang="en-US" sz="1400" baseline="0" dirty="0" smtClean="0"/>
                        <a:t> DOORS</a:t>
                      </a:r>
                      <a:endParaRPr lang="en-US" sz="1400" dirty="0"/>
                    </a:p>
                  </a:txBody>
                  <a:tcPr marT="34290" marB="34290"/>
                </a:tc>
                <a:tc>
                  <a:txBody>
                    <a:bodyPr/>
                    <a:lstStyle/>
                    <a:p>
                      <a:pPr algn="ctr"/>
                      <a:r>
                        <a:rPr lang="en-US" sz="1400" dirty="0" smtClean="0"/>
                        <a:t>GROSS</a:t>
                      </a:r>
                      <a:r>
                        <a:rPr lang="en-US" sz="1400" baseline="0" dirty="0" smtClean="0"/>
                        <a:t> MARKETING</a:t>
                      </a:r>
                      <a:endParaRPr lang="en-US" sz="1400" dirty="0"/>
                    </a:p>
                  </a:txBody>
                  <a:tcPr marT="34290" marB="34290"/>
                </a:tc>
                <a:tc>
                  <a:txBody>
                    <a:bodyPr/>
                    <a:lstStyle/>
                    <a:p>
                      <a:pPr algn="ctr"/>
                      <a:r>
                        <a:rPr lang="en-US" sz="1400" dirty="0" smtClean="0"/>
                        <a:t>BIZ</a:t>
                      </a:r>
                      <a:r>
                        <a:rPr lang="en-US" sz="1400" baseline="0" dirty="0" smtClean="0"/>
                        <a:t> </a:t>
                      </a:r>
                    </a:p>
                    <a:p>
                      <a:pPr algn="ctr"/>
                      <a:r>
                        <a:rPr lang="en-US" sz="1400" baseline="0" dirty="0" smtClean="0"/>
                        <a:t>DELV</a:t>
                      </a:r>
                      <a:endParaRPr lang="en-US" sz="1400" dirty="0"/>
                    </a:p>
                  </a:txBody>
                  <a:tcPr marT="34290" marB="34290"/>
                </a:tc>
                <a:tc>
                  <a:txBody>
                    <a:bodyPr/>
                    <a:lstStyle/>
                    <a:p>
                      <a:pPr algn="ctr"/>
                      <a:r>
                        <a:rPr lang="en-US" sz="1400" dirty="0" smtClean="0"/>
                        <a:t>TOTAL</a:t>
                      </a:r>
                      <a:r>
                        <a:rPr lang="en-US" sz="1400" baseline="0" dirty="0" smtClean="0"/>
                        <a:t> MARKETING</a:t>
                      </a:r>
                      <a:endParaRPr lang="en-US" sz="1400" dirty="0"/>
                    </a:p>
                  </a:txBody>
                  <a:tcPr marT="34290" marB="34290"/>
                </a:tc>
                <a:tc>
                  <a:txBody>
                    <a:bodyPr/>
                    <a:lstStyle/>
                    <a:p>
                      <a:pPr algn="ctr"/>
                      <a:r>
                        <a:rPr lang="en-US" sz="1400" dirty="0" smtClean="0"/>
                        <a:t>DOOR SALES</a:t>
                      </a:r>
                      <a:endParaRPr lang="en-US" sz="1400" dirty="0"/>
                    </a:p>
                  </a:txBody>
                  <a:tcPr marT="34290" marB="34290"/>
                </a:tc>
                <a:tc>
                  <a:txBody>
                    <a:bodyPr/>
                    <a:lstStyle/>
                    <a:p>
                      <a:pPr algn="ctr"/>
                      <a:r>
                        <a:rPr lang="en-US" sz="1400" dirty="0" smtClean="0"/>
                        <a:t>COST PER DOOR</a:t>
                      </a:r>
                      <a:endParaRPr lang="en-US" sz="1400" dirty="0"/>
                    </a:p>
                  </a:txBody>
                  <a:tcPr marT="34290" marB="34290"/>
                </a:tc>
              </a:tr>
              <a:tr h="480060">
                <a:tc>
                  <a:txBody>
                    <a:bodyPr/>
                    <a:lstStyle/>
                    <a:p>
                      <a:pPr algn="ctr">
                        <a:lnSpc>
                          <a:spcPct val="200000"/>
                        </a:lnSpc>
                        <a:spcBef>
                          <a:spcPts val="300"/>
                        </a:spcBef>
                        <a:spcAft>
                          <a:spcPts val="300"/>
                        </a:spcAft>
                      </a:pPr>
                      <a:r>
                        <a:rPr lang="en-US" sz="1400" dirty="0" smtClean="0"/>
                        <a:t>2013</a:t>
                      </a:r>
                      <a:endParaRPr lang="en-US" sz="1400" dirty="0"/>
                    </a:p>
                  </a:txBody>
                  <a:tcPr marT="34290" marB="34290"/>
                </a:tc>
                <a:tc>
                  <a:txBody>
                    <a:bodyPr/>
                    <a:lstStyle/>
                    <a:p>
                      <a:pPr algn="ctr">
                        <a:lnSpc>
                          <a:spcPct val="200000"/>
                        </a:lnSpc>
                        <a:spcBef>
                          <a:spcPts val="300"/>
                        </a:spcBef>
                        <a:spcAft>
                          <a:spcPts val="300"/>
                        </a:spcAft>
                      </a:pPr>
                      <a:r>
                        <a:rPr lang="en-US" sz="1400" dirty="0" smtClean="0"/>
                        <a:t>30</a:t>
                      </a:r>
                      <a:endParaRPr lang="en-US" sz="1400" dirty="0"/>
                    </a:p>
                  </a:txBody>
                  <a:tcPr marT="34290" marB="34290"/>
                </a:tc>
                <a:tc>
                  <a:txBody>
                    <a:bodyPr/>
                    <a:lstStyle/>
                    <a:p>
                      <a:pPr algn="ctr">
                        <a:lnSpc>
                          <a:spcPct val="200000"/>
                        </a:lnSpc>
                        <a:spcBef>
                          <a:spcPts val="300"/>
                        </a:spcBef>
                        <a:spcAft>
                          <a:spcPts val="300"/>
                        </a:spcAft>
                      </a:pPr>
                      <a:r>
                        <a:rPr lang="en-US" sz="1400" dirty="0" smtClean="0"/>
                        <a:t>$54,000</a:t>
                      </a:r>
                      <a:endParaRPr lang="en-US" sz="1400" dirty="0"/>
                    </a:p>
                  </a:txBody>
                  <a:tcPr marT="34290" marB="34290"/>
                </a:tc>
                <a:tc>
                  <a:txBody>
                    <a:bodyPr/>
                    <a:lstStyle/>
                    <a:p>
                      <a:pPr algn="ctr">
                        <a:lnSpc>
                          <a:spcPct val="200000"/>
                        </a:lnSpc>
                        <a:spcBef>
                          <a:spcPts val="300"/>
                        </a:spcBef>
                        <a:spcAft>
                          <a:spcPts val="300"/>
                        </a:spcAft>
                      </a:pPr>
                      <a:r>
                        <a:rPr lang="en-US" sz="1400" dirty="0" smtClean="0"/>
                        <a:t>$0</a:t>
                      </a:r>
                      <a:endParaRPr lang="en-US" sz="1400" dirty="0"/>
                    </a:p>
                  </a:txBody>
                  <a:tcPr marT="34290" marB="34290"/>
                </a:tc>
                <a:tc>
                  <a:txBody>
                    <a:bodyPr/>
                    <a:lstStyle/>
                    <a:p>
                      <a:pPr algn="ctr">
                        <a:lnSpc>
                          <a:spcPct val="200000"/>
                        </a:lnSpc>
                        <a:spcBef>
                          <a:spcPts val="300"/>
                        </a:spcBef>
                        <a:spcAft>
                          <a:spcPts val="300"/>
                        </a:spcAft>
                      </a:pPr>
                      <a:r>
                        <a:rPr lang="en-US" sz="1400" dirty="0" smtClean="0"/>
                        <a:t>$54,000</a:t>
                      </a:r>
                      <a:endParaRPr lang="en-US" sz="1400" dirty="0"/>
                    </a:p>
                  </a:txBody>
                  <a:tcPr marT="34290" marB="34290"/>
                </a:tc>
                <a:tc>
                  <a:txBody>
                    <a:bodyPr/>
                    <a:lstStyle/>
                    <a:p>
                      <a:pPr algn="ctr">
                        <a:lnSpc>
                          <a:spcPct val="200000"/>
                        </a:lnSpc>
                        <a:spcBef>
                          <a:spcPts val="300"/>
                        </a:spcBef>
                        <a:spcAft>
                          <a:spcPts val="300"/>
                        </a:spcAft>
                      </a:pPr>
                      <a:r>
                        <a:rPr lang="en-US" sz="1400" dirty="0" smtClean="0"/>
                        <a:t>$0</a:t>
                      </a:r>
                      <a:endParaRPr lang="en-US" sz="1400" dirty="0"/>
                    </a:p>
                  </a:txBody>
                  <a:tcPr marT="34290" marB="34290"/>
                </a:tc>
                <a:tc>
                  <a:txBody>
                    <a:bodyPr/>
                    <a:lstStyle/>
                    <a:p>
                      <a:pPr algn="ctr">
                        <a:lnSpc>
                          <a:spcPct val="200000"/>
                        </a:lnSpc>
                        <a:spcBef>
                          <a:spcPts val="300"/>
                        </a:spcBef>
                        <a:spcAft>
                          <a:spcPts val="300"/>
                        </a:spcAft>
                      </a:pPr>
                      <a:r>
                        <a:rPr lang="en-US" sz="1400" dirty="0" smtClean="0"/>
                        <a:t>($1,800)</a:t>
                      </a:r>
                      <a:endParaRPr lang="en-US" sz="1400" dirty="0"/>
                    </a:p>
                  </a:txBody>
                  <a:tcPr marT="34290" marB="34290"/>
                </a:tc>
              </a:tr>
              <a:tr h="480060">
                <a:tc>
                  <a:txBody>
                    <a:bodyPr/>
                    <a:lstStyle/>
                    <a:p>
                      <a:pPr algn="ctr">
                        <a:lnSpc>
                          <a:spcPct val="200000"/>
                        </a:lnSpc>
                        <a:spcBef>
                          <a:spcPts val="300"/>
                        </a:spcBef>
                        <a:spcAft>
                          <a:spcPts val="300"/>
                        </a:spcAft>
                      </a:pPr>
                      <a:r>
                        <a:rPr lang="en-US" sz="1400" dirty="0" smtClean="0"/>
                        <a:t>2014</a:t>
                      </a:r>
                      <a:endParaRPr lang="en-US" sz="1400" dirty="0"/>
                    </a:p>
                  </a:txBody>
                  <a:tcPr marT="34290" marB="34290"/>
                </a:tc>
                <a:tc>
                  <a:txBody>
                    <a:bodyPr/>
                    <a:lstStyle/>
                    <a:p>
                      <a:pPr algn="ctr">
                        <a:lnSpc>
                          <a:spcPct val="200000"/>
                        </a:lnSpc>
                        <a:spcBef>
                          <a:spcPts val="300"/>
                        </a:spcBef>
                        <a:spcAft>
                          <a:spcPts val="300"/>
                        </a:spcAft>
                      </a:pPr>
                      <a:r>
                        <a:rPr lang="en-US" sz="1400" dirty="0" smtClean="0"/>
                        <a:t>80</a:t>
                      </a:r>
                      <a:endParaRPr lang="en-US" sz="1400" dirty="0"/>
                    </a:p>
                  </a:txBody>
                  <a:tcPr marT="34290" marB="34290"/>
                </a:tc>
                <a:tc>
                  <a:txBody>
                    <a:bodyPr/>
                    <a:lstStyle/>
                    <a:p>
                      <a:pPr algn="ctr">
                        <a:lnSpc>
                          <a:spcPct val="200000"/>
                        </a:lnSpc>
                        <a:spcBef>
                          <a:spcPts val="300"/>
                        </a:spcBef>
                        <a:spcAft>
                          <a:spcPts val="300"/>
                        </a:spcAft>
                      </a:pPr>
                      <a:r>
                        <a:rPr lang="en-US" sz="1400" dirty="0" smtClean="0"/>
                        <a:t>$60,000</a:t>
                      </a:r>
                      <a:endParaRPr lang="en-US" sz="1400" dirty="0"/>
                    </a:p>
                  </a:txBody>
                  <a:tcPr marT="34290" marB="34290"/>
                </a:tc>
                <a:tc>
                  <a:txBody>
                    <a:bodyPr/>
                    <a:lstStyle/>
                    <a:p>
                      <a:pPr algn="ctr">
                        <a:lnSpc>
                          <a:spcPct val="200000"/>
                        </a:lnSpc>
                        <a:spcBef>
                          <a:spcPts val="300"/>
                        </a:spcBef>
                        <a:spcAft>
                          <a:spcPts val="300"/>
                        </a:spcAft>
                      </a:pPr>
                      <a:r>
                        <a:rPr lang="en-US" sz="1400" dirty="0" smtClean="0"/>
                        <a:t>$0</a:t>
                      </a:r>
                      <a:endParaRPr lang="en-US" sz="1400" dirty="0"/>
                    </a:p>
                  </a:txBody>
                  <a:tcPr marT="34290" marB="34290"/>
                </a:tc>
                <a:tc>
                  <a:txBody>
                    <a:bodyPr/>
                    <a:lstStyle/>
                    <a:p>
                      <a:pPr algn="ctr">
                        <a:lnSpc>
                          <a:spcPct val="200000"/>
                        </a:lnSpc>
                        <a:spcBef>
                          <a:spcPts val="300"/>
                        </a:spcBef>
                        <a:spcAft>
                          <a:spcPts val="300"/>
                        </a:spcAft>
                      </a:pPr>
                      <a:r>
                        <a:rPr lang="en-US" sz="1400" dirty="0" smtClean="0"/>
                        <a:t>$60,000</a:t>
                      </a:r>
                      <a:endParaRPr lang="en-US" sz="1400" dirty="0"/>
                    </a:p>
                  </a:txBody>
                  <a:tcPr marT="34290" marB="34290"/>
                </a:tc>
                <a:tc>
                  <a:txBody>
                    <a:bodyPr/>
                    <a:lstStyle/>
                    <a:p>
                      <a:pPr algn="ctr">
                        <a:lnSpc>
                          <a:spcPct val="200000"/>
                        </a:lnSpc>
                        <a:spcBef>
                          <a:spcPts val="300"/>
                        </a:spcBef>
                        <a:spcAft>
                          <a:spcPts val="300"/>
                        </a:spcAft>
                      </a:pPr>
                      <a:r>
                        <a:rPr lang="en-US" sz="1400" dirty="0" smtClean="0"/>
                        <a:t>$0</a:t>
                      </a:r>
                      <a:endParaRPr lang="en-US" sz="1400" dirty="0"/>
                    </a:p>
                  </a:txBody>
                  <a:tcPr marT="34290" marB="34290"/>
                </a:tc>
                <a:tc>
                  <a:txBody>
                    <a:bodyPr/>
                    <a:lstStyle/>
                    <a:p>
                      <a:pPr algn="ctr">
                        <a:lnSpc>
                          <a:spcPct val="200000"/>
                        </a:lnSpc>
                        <a:spcBef>
                          <a:spcPts val="300"/>
                        </a:spcBef>
                        <a:spcAft>
                          <a:spcPts val="300"/>
                        </a:spcAft>
                      </a:pPr>
                      <a:r>
                        <a:rPr lang="en-US" sz="1400" dirty="0" smtClean="0"/>
                        <a:t>($750)</a:t>
                      </a:r>
                      <a:endParaRPr lang="en-US" sz="1400" dirty="0"/>
                    </a:p>
                  </a:txBody>
                  <a:tcPr marT="34290" marB="34290"/>
                </a:tc>
              </a:tr>
              <a:tr h="480060">
                <a:tc>
                  <a:txBody>
                    <a:bodyPr/>
                    <a:lstStyle/>
                    <a:p>
                      <a:pPr algn="ctr">
                        <a:lnSpc>
                          <a:spcPct val="200000"/>
                        </a:lnSpc>
                        <a:spcBef>
                          <a:spcPts val="300"/>
                        </a:spcBef>
                        <a:spcAft>
                          <a:spcPts val="300"/>
                        </a:spcAft>
                      </a:pPr>
                      <a:r>
                        <a:rPr lang="en-US" sz="1400" dirty="0" smtClean="0"/>
                        <a:t>2015</a:t>
                      </a:r>
                      <a:endParaRPr lang="en-US" sz="1400" dirty="0"/>
                    </a:p>
                  </a:txBody>
                  <a:tcPr marT="34290" marB="34290"/>
                </a:tc>
                <a:tc>
                  <a:txBody>
                    <a:bodyPr/>
                    <a:lstStyle/>
                    <a:p>
                      <a:pPr algn="ctr">
                        <a:lnSpc>
                          <a:spcPct val="200000"/>
                        </a:lnSpc>
                        <a:spcBef>
                          <a:spcPts val="300"/>
                        </a:spcBef>
                        <a:spcAft>
                          <a:spcPts val="300"/>
                        </a:spcAft>
                      </a:pPr>
                      <a:r>
                        <a:rPr lang="en-US" sz="1400" dirty="0" smtClean="0"/>
                        <a:t>152</a:t>
                      </a:r>
                      <a:endParaRPr lang="en-US" sz="1400" dirty="0"/>
                    </a:p>
                  </a:txBody>
                  <a:tcPr marT="34290" marB="34290"/>
                </a:tc>
                <a:tc>
                  <a:txBody>
                    <a:bodyPr/>
                    <a:lstStyle/>
                    <a:p>
                      <a:pPr algn="ctr">
                        <a:lnSpc>
                          <a:spcPct val="200000"/>
                        </a:lnSpc>
                        <a:spcBef>
                          <a:spcPts val="300"/>
                        </a:spcBef>
                        <a:spcAft>
                          <a:spcPts val="300"/>
                        </a:spcAft>
                      </a:pPr>
                      <a:r>
                        <a:rPr lang="en-US" sz="1400" dirty="0" smtClean="0"/>
                        <a:t>$68,000</a:t>
                      </a:r>
                      <a:endParaRPr lang="en-US" sz="1400" dirty="0"/>
                    </a:p>
                  </a:txBody>
                  <a:tcPr marT="34290" marB="34290"/>
                </a:tc>
                <a:tc>
                  <a:txBody>
                    <a:bodyPr/>
                    <a:lstStyle/>
                    <a:p>
                      <a:pPr algn="ctr">
                        <a:lnSpc>
                          <a:spcPct val="200000"/>
                        </a:lnSpc>
                        <a:spcBef>
                          <a:spcPts val="300"/>
                        </a:spcBef>
                        <a:spcAft>
                          <a:spcPts val="300"/>
                        </a:spcAft>
                      </a:pPr>
                      <a:r>
                        <a:rPr lang="en-US" sz="1400" dirty="0" smtClean="0"/>
                        <a:t>$0</a:t>
                      </a:r>
                      <a:endParaRPr lang="en-US" sz="1400" dirty="0"/>
                    </a:p>
                  </a:txBody>
                  <a:tcPr marT="34290" marB="34290"/>
                </a:tc>
                <a:tc>
                  <a:txBody>
                    <a:bodyPr/>
                    <a:lstStyle/>
                    <a:p>
                      <a:pPr algn="ctr">
                        <a:lnSpc>
                          <a:spcPct val="200000"/>
                        </a:lnSpc>
                        <a:spcBef>
                          <a:spcPts val="300"/>
                        </a:spcBef>
                        <a:spcAft>
                          <a:spcPts val="300"/>
                        </a:spcAft>
                      </a:pPr>
                      <a:r>
                        <a:rPr lang="en-US" sz="1400" dirty="0" smtClean="0"/>
                        <a:t>$68,000</a:t>
                      </a:r>
                      <a:endParaRPr lang="en-US" sz="1400" dirty="0"/>
                    </a:p>
                  </a:txBody>
                  <a:tcPr marT="34290" marB="34290"/>
                </a:tc>
                <a:tc>
                  <a:txBody>
                    <a:bodyPr/>
                    <a:lstStyle/>
                    <a:p>
                      <a:pPr algn="ctr">
                        <a:lnSpc>
                          <a:spcPct val="200000"/>
                        </a:lnSpc>
                        <a:spcBef>
                          <a:spcPts val="300"/>
                        </a:spcBef>
                        <a:spcAft>
                          <a:spcPts val="300"/>
                        </a:spcAft>
                      </a:pPr>
                      <a:r>
                        <a:rPr lang="en-US" sz="1400" dirty="0" smtClean="0"/>
                        <a:t>$0</a:t>
                      </a:r>
                      <a:endParaRPr lang="en-US" sz="1400" dirty="0"/>
                    </a:p>
                  </a:txBody>
                  <a:tcPr marT="34290" marB="34290"/>
                </a:tc>
                <a:tc>
                  <a:txBody>
                    <a:bodyPr/>
                    <a:lstStyle/>
                    <a:p>
                      <a:pPr algn="ctr">
                        <a:lnSpc>
                          <a:spcPct val="200000"/>
                        </a:lnSpc>
                        <a:spcBef>
                          <a:spcPts val="300"/>
                        </a:spcBef>
                        <a:spcAft>
                          <a:spcPts val="300"/>
                        </a:spcAft>
                      </a:pPr>
                      <a:r>
                        <a:rPr lang="en-US" sz="1400" dirty="0" smtClean="0"/>
                        <a:t>($447)</a:t>
                      </a:r>
                      <a:endParaRPr lang="en-US" sz="1400" dirty="0"/>
                    </a:p>
                  </a:txBody>
                  <a:tcPr marT="34290" marB="34290"/>
                </a:tc>
              </a:tr>
              <a:tr h="480060">
                <a:tc>
                  <a:txBody>
                    <a:bodyPr/>
                    <a:lstStyle/>
                    <a:p>
                      <a:pPr algn="ctr">
                        <a:lnSpc>
                          <a:spcPct val="200000"/>
                        </a:lnSpc>
                        <a:spcBef>
                          <a:spcPts val="300"/>
                        </a:spcBef>
                        <a:spcAft>
                          <a:spcPts val="300"/>
                        </a:spcAft>
                      </a:pPr>
                      <a:r>
                        <a:rPr lang="en-US" sz="1400" dirty="0" smtClean="0"/>
                        <a:t>2016</a:t>
                      </a:r>
                      <a:endParaRPr lang="en-US" sz="1400" dirty="0"/>
                    </a:p>
                  </a:txBody>
                  <a:tcPr marT="34290" marB="34290"/>
                </a:tc>
                <a:tc>
                  <a:txBody>
                    <a:bodyPr/>
                    <a:lstStyle/>
                    <a:p>
                      <a:pPr algn="ctr">
                        <a:lnSpc>
                          <a:spcPct val="200000"/>
                        </a:lnSpc>
                        <a:spcBef>
                          <a:spcPts val="300"/>
                        </a:spcBef>
                        <a:spcAft>
                          <a:spcPts val="300"/>
                        </a:spcAft>
                      </a:pPr>
                      <a:r>
                        <a:rPr lang="en-US" sz="1400" dirty="0" smtClean="0"/>
                        <a:t>183</a:t>
                      </a:r>
                      <a:endParaRPr lang="en-US" sz="1400" dirty="0"/>
                    </a:p>
                  </a:txBody>
                  <a:tcPr marT="34290" marB="34290"/>
                </a:tc>
                <a:tc>
                  <a:txBody>
                    <a:bodyPr/>
                    <a:lstStyle/>
                    <a:p>
                      <a:pPr algn="ctr">
                        <a:lnSpc>
                          <a:spcPct val="200000"/>
                        </a:lnSpc>
                        <a:spcBef>
                          <a:spcPts val="300"/>
                        </a:spcBef>
                        <a:spcAft>
                          <a:spcPts val="300"/>
                        </a:spcAft>
                      </a:pPr>
                      <a:r>
                        <a:rPr lang="en-US" sz="1400" dirty="0" smtClean="0"/>
                        <a:t>$70,000</a:t>
                      </a:r>
                      <a:endParaRPr lang="en-US" sz="1400" dirty="0"/>
                    </a:p>
                  </a:txBody>
                  <a:tcPr marT="34290" marB="34290"/>
                </a:tc>
                <a:tc>
                  <a:txBody>
                    <a:bodyPr/>
                    <a:lstStyle/>
                    <a:p>
                      <a:pPr algn="ctr">
                        <a:lnSpc>
                          <a:spcPct val="200000"/>
                        </a:lnSpc>
                        <a:spcBef>
                          <a:spcPts val="300"/>
                        </a:spcBef>
                        <a:spcAft>
                          <a:spcPts val="300"/>
                        </a:spcAft>
                      </a:pPr>
                      <a:r>
                        <a:rPr lang="en-US" sz="1400" dirty="0" smtClean="0"/>
                        <a:t>$0</a:t>
                      </a:r>
                      <a:endParaRPr lang="en-US" sz="1400" dirty="0"/>
                    </a:p>
                  </a:txBody>
                  <a:tcPr marT="34290" marB="34290"/>
                </a:tc>
                <a:tc>
                  <a:txBody>
                    <a:bodyPr/>
                    <a:lstStyle/>
                    <a:p>
                      <a:pPr algn="ctr">
                        <a:lnSpc>
                          <a:spcPct val="200000"/>
                        </a:lnSpc>
                        <a:spcBef>
                          <a:spcPts val="300"/>
                        </a:spcBef>
                        <a:spcAft>
                          <a:spcPts val="300"/>
                        </a:spcAft>
                      </a:pPr>
                      <a:r>
                        <a:rPr lang="en-US" sz="1400" dirty="0" smtClean="0"/>
                        <a:t>$70,000</a:t>
                      </a:r>
                      <a:endParaRPr lang="en-US" sz="1400" dirty="0"/>
                    </a:p>
                  </a:txBody>
                  <a:tcPr marT="34290" marB="34290"/>
                </a:tc>
                <a:tc>
                  <a:txBody>
                    <a:bodyPr/>
                    <a:lstStyle/>
                    <a:p>
                      <a:pPr algn="ctr">
                        <a:lnSpc>
                          <a:spcPct val="200000"/>
                        </a:lnSpc>
                        <a:spcBef>
                          <a:spcPts val="300"/>
                        </a:spcBef>
                        <a:spcAft>
                          <a:spcPts val="300"/>
                        </a:spcAft>
                      </a:pPr>
                      <a:r>
                        <a:rPr lang="en-US" sz="1400" dirty="0" smtClean="0"/>
                        <a:t>$57,750</a:t>
                      </a:r>
                      <a:endParaRPr lang="en-US" sz="1400" dirty="0"/>
                    </a:p>
                  </a:txBody>
                  <a:tcPr marT="34290" marB="34290"/>
                </a:tc>
                <a:tc>
                  <a:txBody>
                    <a:bodyPr/>
                    <a:lstStyle/>
                    <a:p>
                      <a:pPr algn="ctr">
                        <a:lnSpc>
                          <a:spcPct val="200000"/>
                        </a:lnSpc>
                        <a:spcBef>
                          <a:spcPts val="300"/>
                        </a:spcBef>
                        <a:spcAft>
                          <a:spcPts val="300"/>
                        </a:spcAft>
                      </a:pPr>
                      <a:r>
                        <a:rPr lang="en-US" sz="1400" dirty="0" smtClean="0"/>
                        <a:t>($66)</a:t>
                      </a:r>
                      <a:endParaRPr lang="en-US" sz="1400" dirty="0"/>
                    </a:p>
                  </a:txBody>
                  <a:tcPr marT="34290" marB="34290"/>
                </a:tc>
              </a:tr>
              <a:tr h="480060">
                <a:tc>
                  <a:txBody>
                    <a:bodyPr/>
                    <a:lstStyle/>
                    <a:p>
                      <a:pPr algn="ctr">
                        <a:lnSpc>
                          <a:spcPct val="200000"/>
                        </a:lnSpc>
                        <a:spcBef>
                          <a:spcPts val="300"/>
                        </a:spcBef>
                        <a:spcAft>
                          <a:spcPts val="300"/>
                        </a:spcAft>
                      </a:pPr>
                      <a:r>
                        <a:rPr lang="en-US" sz="1400" dirty="0" smtClean="0"/>
                        <a:t>2017</a:t>
                      </a:r>
                      <a:endParaRPr lang="en-US" sz="1400" dirty="0"/>
                    </a:p>
                  </a:txBody>
                  <a:tcPr marT="34290" marB="34290"/>
                </a:tc>
                <a:tc>
                  <a:txBody>
                    <a:bodyPr/>
                    <a:lstStyle/>
                    <a:p>
                      <a:pPr algn="ctr">
                        <a:lnSpc>
                          <a:spcPct val="200000"/>
                        </a:lnSpc>
                        <a:spcBef>
                          <a:spcPts val="300"/>
                        </a:spcBef>
                        <a:spcAft>
                          <a:spcPts val="300"/>
                        </a:spcAft>
                      </a:pPr>
                      <a:r>
                        <a:rPr lang="en-US" sz="1400" dirty="0" smtClean="0"/>
                        <a:t>226</a:t>
                      </a:r>
                      <a:endParaRPr lang="en-US" sz="1400" dirty="0"/>
                    </a:p>
                  </a:txBody>
                  <a:tcPr marT="34290" marB="34290"/>
                </a:tc>
                <a:tc>
                  <a:txBody>
                    <a:bodyPr/>
                    <a:lstStyle/>
                    <a:p>
                      <a:pPr algn="ctr">
                        <a:lnSpc>
                          <a:spcPct val="200000"/>
                        </a:lnSpc>
                        <a:spcBef>
                          <a:spcPts val="300"/>
                        </a:spcBef>
                        <a:spcAft>
                          <a:spcPts val="300"/>
                        </a:spcAft>
                      </a:pPr>
                      <a:r>
                        <a:rPr lang="en-US" sz="1400" dirty="0" smtClean="0"/>
                        <a:t>$110,500</a:t>
                      </a:r>
                      <a:endParaRPr lang="en-US" sz="1400" dirty="0"/>
                    </a:p>
                  </a:txBody>
                  <a:tcPr marT="34290" marB="34290"/>
                </a:tc>
                <a:tc>
                  <a:txBody>
                    <a:bodyPr/>
                    <a:lstStyle/>
                    <a:p>
                      <a:pPr algn="ctr">
                        <a:lnSpc>
                          <a:spcPct val="200000"/>
                        </a:lnSpc>
                        <a:spcBef>
                          <a:spcPts val="300"/>
                        </a:spcBef>
                        <a:spcAft>
                          <a:spcPts val="300"/>
                        </a:spcAft>
                      </a:pPr>
                      <a:r>
                        <a:rPr lang="en-US" sz="1400" dirty="0" smtClean="0"/>
                        <a:t>$0</a:t>
                      </a:r>
                      <a:endParaRPr lang="en-US" sz="1400" dirty="0"/>
                    </a:p>
                  </a:txBody>
                  <a:tcPr marT="34290" marB="34290"/>
                </a:tc>
                <a:tc>
                  <a:txBody>
                    <a:bodyPr/>
                    <a:lstStyle/>
                    <a:p>
                      <a:pPr algn="ctr">
                        <a:lnSpc>
                          <a:spcPct val="200000"/>
                        </a:lnSpc>
                        <a:spcBef>
                          <a:spcPts val="300"/>
                        </a:spcBef>
                        <a:spcAft>
                          <a:spcPts val="300"/>
                        </a:spcAft>
                      </a:pPr>
                      <a:r>
                        <a:rPr lang="en-US" sz="1400" dirty="0" smtClean="0"/>
                        <a:t>$110,500</a:t>
                      </a:r>
                      <a:endParaRPr lang="en-US" sz="1400" dirty="0"/>
                    </a:p>
                  </a:txBody>
                  <a:tcPr marT="34290" marB="34290"/>
                </a:tc>
                <a:tc>
                  <a:txBody>
                    <a:bodyPr/>
                    <a:lstStyle/>
                    <a:p>
                      <a:pPr algn="ctr">
                        <a:lnSpc>
                          <a:spcPct val="200000"/>
                        </a:lnSpc>
                        <a:spcBef>
                          <a:spcPts val="300"/>
                        </a:spcBef>
                        <a:spcAft>
                          <a:spcPts val="300"/>
                        </a:spcAft>
                      </a:pPr>
                      <a:r>
                        <a:rPr lang="en-US" sz="1400" dirty="0" smtClean="0"/>
                        <a:t>$75,250</a:t>
                      </a:r>
                      <a:endParaRPr lang="en-US" sz="1400" dirty="0"/>
                    </a:p>
                  </a:txBody>
                  <a:tcPr marT="34290" marB="34290"/>
                </a:tc>
                <a:tc>
                  <a:txBody>
                    <a:bodyPr/>
                    <a:lstStyle/>
                    <a:p>
                      <a:pPr algn="ctr">
                        <a:lnSpc>
                          <a:spcPct val="200000"/>
                        </a:lnSpc>
                        <a:spcBef>
                          <a:spcPts val="300"/>
                        </a:spcBef>
                        <a:spcAft>
                          <a:spcPts val="300"/>
                        </a:spcAft>
                      </a:pPr>
                      <a:r>
                        <a:rPr lang="en-US" sz="1400" dirty="0" smtClean="0"/>
                        <a:t>($155)</a:t>
                      </a:r>
                      <a:endParaRPr lang="en-US" sz="1400" dirty="0"/>
                    </a:p>
                  </a:txBody>
                  <a:tcPr marT="34290" marB="34290"/>
                </a:tc>
              </a:tr>
              <a:tr h="480060">
                <a:tc>
                  <a:txBody>
                    <a:bodyPr/>
                    <a:lstStyle/>
                    <a:p>
                      <a:pPr algn="ctr">
                        <a:lnSpc>
                          <a:spcPct val="200000"/>
                        </a:lnSpc>
                        <a:spcBef>
                          <a:spcPts val="300"/>
                        </a:spcBef>
                        <a:spcAft>
                          <a:spcPts val="300"/>
                        </a:spcAft>
                      </a:pPr>
                      <a:r>
                        <a:rPr lang="en-US" sz="1400" b="1" dirty="0" smtClean="0">
                          <a:solidFill>
                            <a:srgbClr val="C00000"/>
                          </a:solidFill>
                        </a:rPr>
                        <a:t>2018</a:t>
                      </a:r>
                      <a:endParaRPr lang="en-US" sz="1400" b="1" dirty="0">
                        <a:solidFill>
                          <a:srgbClr val="C00000"/>
                        </a:solidFill>
                      </a:endParaRPr>
                    </a:p>
                  </a:txBody>
                  <a:tcPr marT="34290" marB="34290"/>
                </a:tc>
                <a:tc>
                  <a:txBody>
                    <a:bodyPr/>
                    <a:lstStyle/>
                    <a:p>
                      <a:pPr algn="ctr">
                        <a:lnSpc>
                          <a:spcPct val="200000"/>
                        </a:lnSpc>
                        <a:spcBef>
                          <a:spcPts val="300"/>
                        </a:spcBef>
                        <a:spcAft>
                          <a:spcPts val="300"/>
                        </a:spcAft>
                      </a:pPr>
                      <a:r>
                        <a:rPr lang="en-US" sz="1400" b="1" dirty="0" smtClean="0">
                          <a:solidFill>
                            <a:srgbClr val="C00000"/>
                          </a:solidFill>
                        </a:rPr>
                        <a:t>425</a:t>
                      </a:r>
                      <a:endParaRPr lang="en-US" sz="1400" b="1" dirty="0">
                        <a:solidFill>
                          <a:srgbClr val="C00000"/>
                        </a:solidFill>
                      </a:endParaRPr>
                    </a:p>
                  </a:txBody>
                  <a:tcPr marT="34290" marB="34290"/>
                </a:tc>
                <a:tc>
                  <a:txBody>
                    <a:bodyPr/>
                    <a:lstStyle/>
                    <a:p>
                      <a:pPr algn="ctr">
                        <a:lnSpc>
                          <a:spcPct val="200000"/>
                        </a:lnSpc>
                        <a:spcBef>
                          <a:spcPts val="300"/>
                        </a:spcBef>
                        <a:spcAft>
                          <a:spcPts val="300"/>
                        </a:spcAft>
                      </a:pPr>
                      <a:r>
                        <a:rPr lang="en-US" sz="1400" b="1" dirty="0" smtClean="0">
                          <a:solidFill>
                            <a:srgbClr val="C00000"/>
                          </a:solidFill>
                        </a:rPr>
                        <a:t>$168,000</a:t>
                      </a:r>
                      <a:endParaRPr lang="en-US" sz="1400" b="1" dirty="0">
                        <a:solidFill>
                          <a:srgbClr val="C00000"/>
                        </a:solidFill>
                      </a:endParaRPr>
                    </a:p>
                  </a:txBody>
                  <a:tcPr marT="34290" marB="34290"/>
                </a:tc>
                <a:tc>
                  <a:txBody>
                    <a:bodyPr/>
                    <a:lstStyle/>
                    <a:p>
                      <a:pPr algn="ctr">
                        <a:lnSpc>
                          <a:spcPct val="200000"/>
                        </a:lnSpc>
                        <a:spcBef>
                          <a:spcPts val="300"/>
                        </a:spcBef>
                        <a:spcAft>
                          <a:spcPts val="300"/>
                        </a:spcAft>
                      </a:pPr>
                      <a:r>
                        <a:rPr lang="en-US" sz="1400" b="1" dirty="0" smtClean="0">
                          <a:solidFill>
                            <a:srgbClr val="C00000"/>
                          </a:solidFill>
                        </a:rPr>
                        <a:t>$20,000</a:t>
                      </a:r>
                      <a:endParaRPr lang="en-US" sz="1400" b="1" dirty="0">
                        <a:solidFill>
                          <a:srgbClr val="C00000"/>
                        </a:solidFill>
                      </a:endParaRPr>
                    </a:p>
                  </a:txBody>
                  <a:tcPr marT="34290" marB="34290"/>
                </a:tc>
                <a:tc>
                  <a:txBody>
                    <a:bodyPr/>
                    <a:lstStyle/>
                    <a:p>
                      <a:pPr algn="ctr">
                        <a:lnSpc>
                          <a:spcPct val="200000"/>
                        </a:lnSpc>
                        <a:spcBef>
                          <a:spcPts val="300"/>
                        </a:spcBef>
                        <a:spcAft>
                          <a:spcPts val="300"/>
                        </a:spcAft>
                      </a:pPr>
                      <a:r>
                        <a:rPr lang="en-US" sz="1400" b="1" dirty="0" smtClean="0">
                          <a:solidFill>
                            <a:srgbClr val="C00000"/>
                          </a:solidFill>
                        </a:rPr>
                        <a:t>$188,000</a:t>
                      </a:r>
                      <a:endParaRPr lang="en-US" sz="1400" b="1" dirty="0">
                        <a:solidFill>
                          <a:srgbClr val="C00000"/>
                        </a:solidFill>
                      </a:endParaRPr>
                    </a:p>
                  </a:txBody>
                  <a:tcPr marT="34290" marB="34290"/>
                </a:tc>
                <a:tc>
                  <a:txBody>
                    <a:bodyPr/>
                    <a:lstStyle/>
                    <a:p>
                      <a:pPr algn="ctr">
                        <a:lnSpc>
                          <a:spcPct val="200000"/>
                        </a:lnSpc>
                        <a:spcBef>
                          <a:spcPts val="300"/>
                        </a:spcBef>
                        <a:spcAft>
                          <a:spcPts val="300"/>
                        </a:spcAft>
                      </a:pPr>
                      <a:r>
                        <a:rPr lang="en-US" sz="1400" b="1" dirty="0" smtClean="0">
                          <a:solidFill>
                            <a:srgbClr val="C00000"/>
                          </a:solidFill>
                        </a:rPr>
                        <a:t>$106,750</a:t>
                      </a:r>
                      <a:endParaRPr lang="en-US" sz="1400" b="1" dirty="0">
                        <a:solidFill>
                          <a:srgbClr val="C00000"/>
                        </a:solidFill>
                      </a:endParaRPr>
                    </a:p>
                  </a:txBody>
                  <a:tcPr marT="34290" marB="34290"/>
                </a:tc>
                <a:tc>
                  <a:txBody>
                    <a:bodyPr/>
                    <a:lstStyle/>
                    <a:p>
                      <a:pPr algn="ctr">
                        <a:lnSpc>
                          <a:spcPct val="200000"/>
                        </a:lnSpc>
                        <a:spcBef>
                          <a:spcPts val="300"/>
                        </a:spcBef>
                        <a:spcAft>
                          <a:spcPts val="300"/>
                        </a:spcAft>
                      </a:pPr>
                      <a:r>
                        <a:rPr lang="en-US" sz="1400" b="1" dirty="0" smtClean="0">
                          <a:solidFill>
                            <a:srgbClr val="C00000"/>
                          </a:solidFill>
                        </a:rPr>
                        <a:t>($191)</a:t>
                      </a:r>
                      <a:endParaRPr lang="en-US" sz="1400" b="1" dirty="0">
                        <a:solidFill>
                          <a:srgbClr val="C00000"/>
                        </a:solidFill>
                      </a:endParaRPr>
                    </a:p>
                  </a:txBody>
                  <a:tcPr marT="34290" marB="34290"/>
                </a:tc>
              </a:tr>
              <a:tr h="480060">
                <a:tc>
                  <a:txBody>
                    <a:bodyPr/>
                    <a:lstStyle/>
                    <a:p>
                      <a:pPr algn="ctr">
                        <a:lnSpc>
                          <a:spcPct val="200000"/>
                        </a:lnSpc>
                        <a:spcBef>
                          <a:spcPts val="300"/>
                        </a:spcBef>
                        <a:spcAft>
                          <a:spcPts val="300"/>
                        </a:spcAft>
                      </a:pPr>
                      <a:r>
                        <a:rPr lang="en-US" sz="1400" dirty="0" smtClean="0"/>
                        <a:t>2019</a:t>
                      </a:r>
                      <a:endParaRPr lang="en-US" sz="1400" dirty="0"/>
                    </a:p>
                  </a:txBody>
                  <a:tcPr marT="34290" marB="34290"/>
                </a:tc>
                <a:tc>
                  <a:txBody>
                    <a:bodyPr/>
                    <a:lstStyle/>
                    <a:p>
                      <a:pPr algn="ctr">
                        <a:lnSpc>
                          <a:spcPct val="200000"/>
                        </a:lnSpc>
                        <a:spcBef>
                          <a:spcPts val="300"/>
                        </a:spcBef>
                        <a:spcAft>
                          <a:spcPts val="300"/>
                        </a:spcAft>
                      </a:pPr>
                      <a:r>
                        <a:rPr lang="en-US" sz="1400" dirty="0" smtClean="0"/>
                        <a:t>600</a:t>
                      </a:r>
                      <a:endParaRPr lang="en-US" sz="1400" dirty="0"/>
                    </a:p>
                  </a:txBody>
                  <a:tcPr marT="34290" marB="34290"/>
                </a:tc>
                <a:tc>
                  <a:txBody>
                    <a:bodyPr/>
                    <a:lstStyle/>
                    <a:p>
                      <a:pPr algn="ctr">
                        <a:lnSpc>
                          <a:spcPct val="200000"/>
                        </a:lnSpc>
                        <a:spcBef>
                          <a:spcPts val="300"/>
                        </a:spcBef>
                        <a:spcAft>
                          <a:spcPts val="300"/>
                        </a:spcAft>
                      </a:pPr>
                      <a:r>
                        <a:rPr lang="en-US" sz="1400" dirty="0" smtClean="0"/>
                        <a:t>$208,000</a:t>
                      </a:r>
                      <a:endParaRPr lang="en-US" sz="1400" dirty="0"/>
                    </a:p>
                  </a:txBody>
                  <a:tcPr marT="34290" marB="34290"/>
                </a:tc>
                <a:tc>
                  <a:txBody>
                    <a:bodyPr/>
                    <a:lstStyle/>
                    <a:p>
                      <a:pPr algn="ctr">
                        <a:lnSpc>
                          <a:spcPct val="200000"/>
                        </a:lnSpc>
                        <a:spcBef>
                          <a:spcPts val="300"/>
                        </a:spcBef>
                        <a:spcAft>
                          <a:spcPts val="300"/>
                        </a:spcAft>
                      </a:pPr>
                      <a:r>
                        <a:rPr lang="en-US" sz="1400" dirty="0" smtClean="0"/>
                        <a:t>$60,000</a:t>
                      </a:r>
                      <a:endParaRPr lang="en-US" sz="1400" dirty="0"/>
                    </a:p>
                  </a:txBody>
                  <a:tcPr marT="34290" marB="34290"/>
                </a:tc>
                <a:tc>
                  <a:txBody>
                    <a:bodyPr/>
                    <a:lstStyle/>
                    <a:p>
                      <a:pPr algn="ctr">
                        <a:lnSpc>
                          <a:spcPct val="200000"/>
                        </a:lnSpc>
                        <a:spcBef>
                          <a:spcPts val="300"/>
                        </a:spcBef>
                        <a:spcAft>
                          <a:spcPts val="300"/>
                        </a:spcAft>
                      </a:pPr>
                      <a:r>
                        <a:rPr lang="en-US" sz="1400" dirty="0" smtClean="0"/>
                        <a:t>$268,000</a:t>
                      </a:r>
                      <a:endParaRPr lang="en-US" sz="1400" dirty="0"/>
                    </a:p>
                  </a:txBody>
                  <a:tcPr marT="34290" marB="34290"/>
                </a:tc>
                <a:tc>
                  <a:txBody>
                    <a:bodyPr/>
                    <a:lstStyle/>
                    <a:p>
                      <a:pPr algn="ctr">
                        <a:lnSpc>
                          <a:spcPct val="200000"/>
                        </a:lnSpc>
                        <a:spcBef>
                          <a:spcPts val="300"/>
                        </a:spcBef>
                        <a:spcAft>
                          <a:spcPts val="300"/>
                        </a:spcAft>
                      </a:pPr>
                      <a:r>
                        <a:rPr lang="en-US" sz="1400" dirty="0" smtClean="0"/>
                        <a:t>$141,750</a:t>
                      </a:r>
                      <a:endParaRPr lang="en-US" sz="1400" dirty="0"/>
                    </a:p>
                  </a:txBody>
                  <a:tcPr marT="34290" marB="34290"/>
                </a:tc>
                <a:tc>
                  <a:txBody>
                    <a:bodyPr/>
                    <a:lstStyle/>
                    <a:p>
                      <a:pPr algn="ctr">
                        <a:lnSpc>
                          <a:spcPct val="200000"/>
                        </a:lnSpc>
                        <a:spcBef>
                          <a:spcPts val="300"/>
                        </a:spcBef>
                        <a:spcAft>
                          <a:spcPts val="300"/>
                        </a:spcAft>
                      </a:pPr>
                      <a:r>
                        <a:rPr lang="en-US" sz="1400" dirty="0" smtClean="0"/>
                        <a:t>($210)</a:t>
                      </a:r>
                      <a:endParaRPr lang="en-US" sz="1400" dirty="0"/>
                    </a:p>
                  </a:txBody>
                  <a:tcPr marT="34290" marB="34290"/>
                </a:tc>
              </a:tr>
            </a:tbl>
          </a:graphicData>
        </a:graphic>
      </p:graphicFrame>
      <p:sp>
        <p:nvSpPr>
          <p:cNvPr id="7" name="TextBox 6"/>
          <p:cNvSpPr txBox="1"/>
          <p:nvPr/>
        </p:nvSpPr>
        <p:spPr>
          <a:xfrm>
            <a:off x="2755669" y="101009"/>
            <a:ext cx="3632661" cy="523220"/>
          </a:xfrm>
          <a:prstGeom prst="rect">
            <a:avLst/>
          </a:prstGeom>
          <a:noFill/>
          <a:ln w="12700">
            <a:solidFill>
              <a:schemeClr val="tx1"/>
            </a:solidFill>
          </a:ln>
        </p:spPr>
        <p:txBody>
          <a:bodyPr wrap="none" rtlCol="0">
            <a:spAutoFit/>
          </a:bodyPr>
          <a:lstStyle/>
          <a:p>
            <a:r>
              <a:rPr lang="en-US" sz="2800" b="1" dirty="0" smtClean="0">
                <a:effectLst>
                  <a:outerShdw blurRad="38100" dist="38100" dir="2700000" algn="tl">
                    <a:srgbClr val="000000">
                      <a:alpha val="43137"/>
                    </a:srgbClr>
                  </a:outerShdw>
                </a:effectLst>
                <a:latin typeface="+mj-lt"/>
              </a:rPr>
              <a:t>A DOOR A DAY AT $191</a:t>
            </a:r>
            <a:endParaRPr lang="en-US" sz="2800" dirty="0">
              <a:effectLst>
                <a:outerShdw blurRad="38100" dist="38100" dir="2700000" algn="tl">
                  <a:srgbClr val="000000">
                    <a:alpha val="43137"/>
                  </a:srgbClr>
                </a:outerShdw>
              </a:effectLst>
              <a:latin typeface="+mj-lt"/>
            </a:endParaRPr>
          </a:p>
        </p:txBody>
      </p:sp>
      <p:pic>
        <p:nvPicPr>
          <p:cNvPr id="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4005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724714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mbeale\Desktop\2powerpoint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4"/>
          <p:cNvGraphicFramePr>
            <a:graphicFrameLocks noGrp="1"/>
          </p:cNvGraphicFramePr>
          <p:nvPr>
            <p:extLst>
              <p:ext uri="{D42A27DB-BD31-4B8C-83A1-F6EECF244321}">
                <p14:modId xmlns:p14="http://schemas.microsoft.com/office/powerpoint/2010/main" val="967591896"/>
              </p:ext>
            </p:extLst>
          </p:nvPr>
        </p:nvGraphicFramePr>
        <p:xfrm>
          <a:off x="1143000" y="742950"/>
          <a:ext cx="6781800" cy="3752067"/>
        </p:xfrm>
        <a:graphic>
          <a:graphicData uri="http://schemas.openxmlformats.org/drawingml/2006/table">
            <a:tbl>
              <a:tblPr firstRow="1" bandRow="1">
                <a:tableStyleId>{5C22544A-7EE6-4342-B048-85BDC9FD1C3A}</a:tableStyleId>
              </a:tblPr>
              <a:tblGrid>
                <a:gridCol w="1219200"/>
                <a:gridCol w="1295400"/>
                <a:gridCol w="1338386"/>
                <a:gridCol w="1576221"/>
                <a:gridCol w="1352593"/>
              </a:tblGrid>
              <a:tr h="284967">
                <a:tc>
                  <a:txBody>
                    <a:bodyPr/>
                    <a:lstStyle/>
                    <a:p>
                      <a:pPr algn="ctr"/>
                      <a:r>
                        <a:rPr lang="en-US" sz="1400" dirty="0" smtClean="0"/>
                        <a:t>YEAR</a:t>
                      </a:r>
                      <a:endParaRPr lang="en-US" sz="1400" dirty="0"/>
                    </a:p>
                  </a:txBody>
                  <a:tcPr marT="34290" marB="34290"/>
                </a:tc>
                <a:tc>
                  <a:txBody>
                    <a:bodyPr/>
                    <a:lstStyle/>
                    <a:p>
                      <a:pPr algn="ctr"/>
                      <a:r>
                        <a:rPr lang="en-US" sz="1400" dirty="0" smtClean="0"/>
                        <a:t>RETAIL</a:t>
                      </a:r>
                      <a:endParaRPr lang="en-US" sz="1400" dirty="0"/>
                    </a:p>
                  </a:txBody>
                  <a:tcPr marT="34290" marB="34290"/>
                </a:tc>
                <a:tc>
                  <a:txBody>
                    <a:bodyPr/>
                    <a:lstStyle/>
                    <a:p>
                      <a:pPr algn="ctr"/>
                      <a:r>
                        <a:rPr lang="en-US" sz="1400" dirty="0" smtClean="0"/>
                        <a:t>VIRTUAL</a:t>
                      </a:r>
                      <a:endParaRPr lang="en-US" sz="1400" dirty="0"/>
                    </a:p>
                  </a:txBody>
                  <a:tcPr marT="34290" marB="34290"/>
                </a:tc>
                <a:tc>
                  <a:txBody>
                    <a:bodyPr/>
                    <a:lstStyle/>
                    <a:p>
                      <a:pPr algn="ctr"/>
                      <a:r>
                        <a:rPr lang="en-US" sz="1400" dirty="0" smtClean="0"/>
                        <a:t>WHOLESALE</a:t>
                      </a:r>
                      <a:endParaRPr lang="en-US" sz="1400" dirty="0"/>
                    </a:p>
                  </a:txBody>
                  <a:tcPr marT="34290" marB="34290"/>
                </a:tc>
                <a:tc>
                  <a:txBody>
                    <a:bodyPr/>
                    <a:lstStyle/>
                    <a:p>
                      <a:pPr algn="ctr"/>
                      <a:r>
                        <a:rPr lang="en-US" sz="1400" dirty="0" smtClean="0"/>
                        <a:t>TOTAL</a:t>
                      </a:r>
                      <a:endParaRPr lang="en-US" sz="1400" dirty="0"/>
                    </a:p>
                  </a:txBody>
                  <a:tcPr marT="34290" marB="34290"/>
                </a:tc>
              </a:tr>
              <a:tr h="480060">
                <a:tc>
                  <a:txBody>
                    <a:bodyPr/>
                    <a:lstStyle/>
                    <a:p>
                      <a:pPr algn="ctr">
                        <a:lnSpc>
                          <a:spcPct val="200000"/>
                        </a:lnSpc>
                        <a:spcBef>
                          <a:spcPts val="300"/>
                        </a:spcBef>
                        <a:spcAft>
                          <a:spcPts val="900"/>
                        </a:spcAft>
                      </a:pPr>
                      <a:r>
                        <a:rPr lang="en-US" sz="1400" dirty="0" smtClean="0"/>
                        <a:t>2014</a:t>
                      </a:r>
                      <a:endParaRPr lang="en-US" sz="1400" dirty="0"/>
                    </a:p>
                  </a:txBody>
                  <a:tcPr marT="34290" marB="34290"/>
                </a:tc>
                <a:tc>
                  <a:txBody>
                    <a:bodyPr/>
                    <a:lstStyle/>
                    <a:p>
                      <a:pPr algn="ctr">
                        <a:lnSpc>
                          <a:spcPct val="200000"/>
                        </a:lnSpc>
                        <a:spcBef>
                          <a:spcPts val="300"/>
                        </a:spcBef>
                        <a:spcAft>
                          <a:spcPts val="900"/>
                        </a:spcAft>
                      </a:pPr>
                      <a:r>
                        <a:rPr lang="en-US" sz="1400" dirty="0" smtClean="0"/>
                        <a:t>80</a:t>
                      </a:r>
                      <a:endParaRPr lang="en-US" sz="1400" dirty="0"/>
                    </a:p>
                  </a:txBody>
                  <a:tcPr marT="34290" marB="34290"/>
                </a:tc>
                <a:tc>
                  <a:txBody>
                    <a:bodyPr/>
                    <a:lstStyle/>
                    <a:p>
                      <a:pPr algn="ctr">
                        <a:lnSpc>
                          <a:spcPct val="200000"/>
                        </a:lnSpc>
                        <a:spcBef>
                          <a:spcPts val="300"/>
                        </a:spcBef>
                        <a:spcAft>
                          <a:spcPts val="900"/>
                        </a:spcAft>
                      </a:pPr>
                      <a:r>
                        <a:rPr lang="en-US" sz="1400" dirty="0" smtClean="0"/>
                        <a:t>0</a:t>
                      </a:r>
                      <a:endParaRPr lang="en-US" sz="1400" dirty="0"/>
                    </a:p>
                  </a:txBody>
                  <a:tcPr marT="34290" marB="34290"/>
                </a:tc>
                <a:tc>
                  <a:txBody>
                    <a:bodyPr/>
                    <a:lstStyle/>
                    <a:p>
                      <a:pPr algn="ctr">
                        <a:lnSpc>
                          <a:spcPct val="200000"/>
                        </a:lnSpc>
                        <a:spcBef>
                          <a:spcPts val="300"/>
                        </a:spcBef>
                        <a:spcAft>
                          <a:spcPts val="900"/>
                        </a:spcAft>
                      </a:pPr>
                      <a:r>
                        <a:rPr lang="en-US" sz="1400" dirty="0" smtClean="0"/>
                        <a:t>0</a:t>
                      </a:r>
                      <a:endParaRPr lang="en-US" sz="1400" dirty="0"/>
                    </a:p>
                  </a:txBody>
                  <a:tcPr marT="34290" marB="34290"/>
                </a:tc>
                <a:tc>
                  <a:txBody>
                    <a:bodyPr/>
                    <a:lstStyle/>
                    <a:p>
                      <a:pPr algn="ctr">
                        <a:lnSpc>
                          <a:spcPct val="200000"/>
                        </a:lnSpc>
                        <a:spcBef>
                          <a:spcPts val="300"/>
                        </a:spcBef>
                        <a:spcAft>
                          <a:spcPts val="900"/>
                        </a:spcAft>
                      </a:pPr>
                      <a:r>
                        <a:rPr lang="en-US" sz="1400" dirty="0" smtClean="0"/>
                        <a:t>127</a:t>
                      </a:r>
                      <a:endParaRPr lang="en-US" sz="1400" dirty="0"/>
                    </a:p>
                  </a:txBody>
                  <a:tcPr marT="34290" marB="34290"/>
                </a:tc>
              </a:tr>
              <a:tr h="480060">
                <a:tc>
                  <a:txBody>
                    <a:bodyPr/>
                    <a:lstStyle/>
                    <a:p>
                      <a:pPr algn="ctr">
                        <a:lnSpc>
                          <a:spcPct val="200000"/>
                        </a:lnSpc>
                        <a:spcBef>
                          <a:spcPts val="300"/>
                        </a:spcBef>
                        <a:spcAft>
                          <a:spcPts val="900"/>
                        </a:spcAft>
                      </a:pPr>
                      <a:r>
                        <a:rPr lang="en-US" sz="1400" dirty="0" smtClean="0"/>
                        <a:t>2015</a:t>
                      </a:r>
                      <a:endParaRPr lang="en-US" sz="1400" dirty="0"/>
                    </a:p>
                  </a:txBody>
                  <a:tcPr marT="34290" marB="34290"/>
                </a:tc>
                <a:tc>
                  <a:txBody>
                    <a:bodyPr/>
                    <a:lstStyle/>
                    <a:p>
                      <a:pPr algn="ctr">
                        <a:lnSpc>
                          <a:spcPct val="200000"/>
                        </a:lnSpc>
                        <a:spcBef>
                          <a:spcPts val="300"/>
                        </a:spcBef>
                        <a:spcAft>
                          <a:spcPts val="900"/>
                        </a:spcAft>
                      </a:pPr>
                      <a:r>
                        <a:rPr lang="en-US" sz="1400" dirty="0" smtClean="0"/>
                        <a:t>90</a:t>
                      </a:r>
                      <a:endParaRPr lang="en-US" sz="1400" dirty="0"/>
                    </a:p>
                  </a:txBody>
                  <a:tcPr marT="34290" marB="34290"/>
                </a:tc>
                <a:tc>
                  <a:txBody>
                    <a:bodyPr/>
                    <a:lstStyle/>
                    <a:p>
                      <a:pPr algn="ctr">
                        <a:lnSpc>
                          <a:spcPct val="200000"/>
                        </a:lnSpc>
                        <a:spcBef>
                          <a:spcPts val="300"/>
                        </a:spcBef>
                        <a:spcAft>
                          <a:spcPts val="900"/>
                        </a:spcAft>
                      </a:pPr>
                      <a:r>
                        <a:rPr lang="en-US" sz="1400" dirty="0" smtClean="0"/>
                        <a:t>43</a:t>
                      </a:r>
                      <a:endParaRPr lang="en-US" sz="1400" dirty="0"/>
                    </a:p>
                  </a:txBody>
                  <a:tcPr marT="34290" marB="34290"/>
                </a:tc>
                <a:tc>
                  <a:txBody>
                    <a:bodyPr/>
                    <a:lstStyle/>
                    <a:p>
                      <a:pPr algn="ctr">
                        <a:lnSpc>
                          <a:spcPct val="200000"/>
                        </a:lnSpc>
                        <a:spcBef>
                          <a:spcPts val="300"/>
                        </a:spcBef>
                        <a:spcAft>
                          <a:spcPts val="900"/>
                        </a:spcAft>
                      </a:pPr>
                      <a:r>
                        <a:rPr lang="en-US" sz="1400" dirty="0" smtClean="0"/>
                        <a:t>0</a:t>
                      </a:r>
                      <a:endParaRPr lang="en-US" sz="1400" dirty="0"/>
                    </a:p>
                  </a:txBody>
                  <a:tcPr marT="34290" marB="34290"/>
                </a:tc>
                <a:tc>
                  <a:txBody>
                    <a:bodyPr/>
                    <a:lstStyle/>
                    <a:p>
                      <a:pPr algn="ctr">
                        <a:lnSpc>
                          <a:spcPct val="200000"/>
                        </a:lnSpc>
                        <a:spcBef>
                          <a:spcPts val="300"/>
                        </a:spcBef>
                        <a:spcAft>
                          <a:spcPts val="900"/>
                        </a:spcAft>
                      </a:pPr>
                      <a:r>
                        <a:rPr lang="en-US" sz="1400" dirty="0" smtClean="0"/>
                        <a:t>260</a:t>
                      </a:r>
                      <a:endParaRPr lang="en-US" sz="1400" dirty="0"/>
                    </a:p>
                  </a:txBody>
                  <a:tcPr marT="34290" marB="34290"/>
                </a:tc>
              </a:tr>
              <a:tr h="480060">
                <a:tc>
                  <a:txBody>
                    <a:bodyPr/>
                    <a:lstStyle/>
                    <a:p>
                      <a:pPr algn="ctr">
                        <a:lnSpc>
                          <a:spcPct val="200000"/>
                        </a:lnSpc>
                        <a:spcBef>
                          <a:spcPts val="300"/>
                        </a:spcBef>
                        <a:spcAft>
                          <a:spcPts val="900"/>
                        </a:spcAft>
                      </a:pPr>
                      <a:r>
                        <a:rPr lang="en-US" sz="1400" dirty="0" smtClean="0"/>
                        <a:t>2016</a:t>
                      </a:r>
                      <a:endParaRPr lang="en-US" sz="1400" dirty="0"/>
                    </a:p>
                  </a:txBody>
                  <a:tcPr marT="34290" marB="34290"/>
                </a:tc>
                <a:tc>
                  <a:txBody>
                    <a:bodyPr/>
                    <a:lstStyle/>
                    <a:p>
                      <a:pPr algn="ctr">
                        <a:lnSpc>
                          <a:spcPct val="200000"/>
                        </a:lnSpc>
                        <a:spcBef>
                          <a:spcPts val="300"/>
                        </a:spcBef>
                        <a:spcAft>
                          <a:spcPts val="900"/>
                        </a:spcAft>
                      </a:pPr>
                      <a:r>
                        <a:rPr lang="en-US" sz="1400" dirty="0" smtClean="0"/>
                        <a:t>95</a:t>
                      </a:r>
                      <a:endParaRPr lang="en-US" sz="1400" dirty="0"/>
                    </a:p>
                  </a:txBody>
                  <a:tcPr marT="34290" marB="34290"/>
                </a:tc>
                <a:tc>
                  <a:txBody>
                    <a:bodyPr/>
                    <a:lstStyle/>
                    <a:p>
                      <a:pPr algn="ctr">
                        <a:lnSpc>
                          <a:spcPct val="200000"/>
                        </a:lnSpc>
                        <a:spcBef>
                          <a:spcPts val="300"/>
                        </a:spcBef>
                        <a:spcAft>
                          <a:spcPts val="900"/>
                        </a:spcAft>
                      </a:pPr>
                      <a:r>
                        <a:rPr lang="en-US" sz="1400" dirty="0" smtClean="0"/>
                        <a:t>112</a:t>
                      </a:r>
                      <a:endParaRPr lang="en-US" sz="1400" dirty="0"/>
                    </a:p>
                  </a:txBody>
                  <a:tcPr marT="34290" marB="34290"/>
                </a:tc>
                <a:tc>
                  <a:txBody>
                    <a:bodyPr/>
                    <a:lstStyle/>
                    <a:p>
                      <a:pPr algn="ctr">
                        <a:lnSpc>
                          <a:spcPct val="200000"/>
                        </a:lnSpc>
                        <a:spcBef>
                          <a:spcPts val="300"/>
                        </a:spcBef>
                        <a:spcAft>
                          <a:spcPts val="900"/>
                        </a:spcAft>
                      </a:pPr>
                      <a:r>
                        <a:rPr lang="en-US" sz="1400" dirty="0" smtClean="0"/>
                        <a:t>0</a:t>
                      </a:r>
                      <a:endParaRPr lang="en-US" sz="1400" dirty="0"/>
                    </a:p>
                  </a:txBody>
                  <a:tcPr marT="34290" marB="34290"/>
                </a:tc>
                <a:tc>
                  <a:txBody>
                    <a:bodyPr/>
                    <a:lstStyle/>
                    <a:p>
                      <a:pPr algn="ctr">
                        <a:lnSpc>
                          <a:spcPct val="200000"/>
                        </a:lnSpc>
                        <a:spcBef>
                          <a:spcPts val="300"/>
                        </a:spcBef>
                        <a:spcAft>
                          <a:spcPts val="900"/>
                        </a:spcAft>
                      </a:pPr>
                      <a:r>
                        <a:rPr lang="en-US" sz="1400" dirty="0" smtClean="0"/>
                        <a:t>424</a:t>
                      </a:r>
                      <a:endParaRPr lang="en-US" sz="1400" dirty="0"/>
                    </a:p>
                  </a:txBody>
                  <a:tcPr marT="34290" marB="34290"/>
                </a:tc>
              </a:tr>
              <a:tr h="480060">
                <a:tc>
                  <a:txBody>
                    <a:bodyPr/>
                    <a:lstStyle/>
                    <a:p>
                      <a:pPr algn="ctr">
                        <a:lnSpc>
                          <a:spcPct val="200000"/>
                        </a:lnSpc>
                        <a:spcBef>
                          <a:spcPts val="300"/>
                        </a:spcBef>
                        <a:spcAft>
                          <a:spcPts val="900"/>
                        </a:spcAft>
                      </a:pPr>
                      <a:r>
                        <a:rPr lang="en-US" sz="1400" dirty="0" smtClean="0"/>
                        <a:t>2017</a:t>
                      </a:r>
                      <a:endParaRPr lang="en-US" sz="1400" dirty="0"/>
                    </a:p>
                  </a:txBody>
                  <a:tcPr marT="34290" marB="34290"/>
                </a:tc>
                <a:tc>
                  <a:txBody>
                    <a:bodyPr/>
                    <a:lstStyle/>
                    <a:p>
                      <a:pPr algn="ctr">
                        <a:lnSpc>
                          <a:spcPct val="200000"/>
                        </a:lnSpc>
                        <a:spcBef>
                          <a:spcPts val="300"/>
                        </a:spcBef>
                        <a:spcAft>
                          <a:spcPts val="900"/>
                        </a:spcAft>
                      </a:pPr>
                      <a:r>
                        <a:rPr lang="en-US" sz="1400" dirty="0" smtClean="0"/>
                        <a:t>95</a:t>
                      </a:r>
                      <a:endParaRPr lang="en-US" sz="1400" dirty="0"/>
                    </a:p>
                  </a:txBody>
                  <a:tcPr marT="34290" marB="34290"/>
                </a:tc>
                <a:tc>
                  <a:txBody>
                    <a:bodyPr/>
                    <a:lstStyle/>
                    <a:p>
                      <a:pPr algn="ctr">
                        <a:lnSpc>
                          <a:spcPct val="200000"/>
                        </a:lnSpc>
                        <a:spcBef>
                          <a:spcPts val="300"/>
                        </a:spcBef>
                        <a:spcAft>
                          <a:spcPts val="900"/>
                        </a:spcAft>
                      </a:pPr>
                      <a:r>
                        <a:rPr lang="en-US" sz="1400" dirty="0" smtClean="0"/>
                        <a:t>89</a:t>
                      </a:r>
                      <a:endParaRPr lang="en-US" sz="1400" dirty="0"/>
                    </a:p>
                  </a:txBody>
                  <a:tcPr marT="34290" marB="34290"/>
                </a:tc>
                <a:tc>
                  <a:txBody>
                    <a:bodyPr/>
                    <a:lstStyle/>
                    <a:p>
                      <a:pPr algn="ctr">
                        <a:lnSpc>
                          <a:spcPct val="200000"/>
                        </a:lnSpc>
                        <a:spcBef>
                          <a:spcPts val="300"/>
                        </a:spcBef>
                        <a:spcAft>
                          <a:spcPts val="900"/>
                        </a:spcAft>
                      </a:pPr>
                      <a:r>
                        <a:rPr lang="en-US" sz="1400" dirty="0" smtClean="0"/>
                        <a:t>0</a:t>
                      </a:r>
                      <a:endParaRPr lang="en-US" sz="1400" dirty="0"/>
                    </a:p>
                  </a:txBody>
                  <a:tcPr marT="34290" marB="34290"/>
                </a:tc>
                <a:tc>
                  <a:txBody>
                    <a:bodyPr/>
                    <a:lstStyle/>
                    <a:p>
                      <a:pPr algn="ctr">
                        <a:lnSpc>
                          <a:spcPct val="200000"/>
                        </a:lnSpc>
                        <a:spcBef>
                          <a:spcPts val="300"/>
                        </a:spcBef>
                        <a:spcAft>
                          <a:spcPts val="900"/>
                        </a:spcAft>
                      </a:pPr>
                      <a:r>
                        <a:rPr lang="en-US" sz="1400" dirty="0" smtClean="0"/>
                        <a:t>608</a:t>
                      </a:r>
                      <a:endParaRPr lang="en-US" sz="1400" dirty="0"/>
                    </a:p>
                  </a:txBody>
                  <a:tcPr marT="34290" marB="34290"/>
                </a:tc>
              </a:tr>
              <a:tr h="480060">
                <a:tc>
                  <a:txBody>
                    <a:bodyPr/>
                    <a:lstStyle/>
                    <a:p>
                      <a:pPr algn="ctr">
                        <a:lnSpc>
                          <a:spcPct val="200000"/>
                        </a:lnSpc>
                        <a:spcBef>
                          <a:spcPts val="300"/>
                        </a:spcBef>
                        <a:spcAft>
                          <a:spcPts val="900"/>
                        </a:spcAft>
                      </a:pPr>
                      <a:r>
                        <a:rPr lang="en-US" sz="1400" b="1" dirty="0" smtClean="0">
                          <a:solidFill>
                            <a:srgbClr val="C00000"/>
                          </a:solidFill>
                        </a:rPr>
                        <a:t>2018</a:t>
                      </a:r>
                      <a:endParaRPr lang="en-US" sz="1400" b="1" dirty="0">
                        <a:solidFill>
                          <a:srgbClr val="C00000"/>
                        </a:solidFill>
                      </a:endParaRPr>
                    </a:p>
                  </a:txBody>
                  <a:tcPr marT="34290" marB="34290"/>
                </a:tc>
                <a:tc>
                  <a:txBody>
                    <a:bodyPr/>
                    <a:lstStyle/>
                    <a:p>
                      <a:pPr algn="ctr">
                        <a:lnSpc>
                          <a:spcPct val="200000"/>
                        </a:lnSpc>
                        <a:spcBef>
                          <a:spcPts val="300"/>
                        </a:spcBef>
                        <a:spcAft>
                          <a:spcPts val="900"/>
                        </a:spcAft>
                      </a:pPr>
                      <a:r>
                        <a:rPr lang="en-US" sz="1400" b="1" dirty="0" smtClean="0">
                          <a:solidFill>
                            <a:srgbClr val="C00000"/>
                          </a:solidFill>
                        </a:rPr>
                        <a:t>100</a:t>
                      </a:r>
                      <a:endParaRPr lang="en-US" sz="1400" b="1" dirty="0">
                        <a:solidFill>
                          <a:srgbClr val="C00000"/>
                        </a:solidFill>
                      </a:endParaRPr>
                    </a:p>
                  </a:txBody>
                  <a:tcPr marT="34290" marB="34290"/>
                </a:tc>
                <a:tc>
                  <a:txBody>
                    <a:bodyPr/>
                    <a:lstStyle/>
                    <a:p>
                      <a:pPr algn="ctr">
                        <a:lnSpc>
                          <a:spcPct val="200000"/>
                        </a:lnSpc>
                        <a:spcBef>
                          <a:spcPts val="300"/>
                        </a:spcBef>
                        <a:spcAft>
                          <a:spcPts val="900"/>
                        </a:spcAft>
                      </a:pPr>
                      <a:r>
                        <a:rPr lang="en-US" sz="1400" b="1" dirty="0" smtClean="0">
                          <a:solidFill>
                            <a:srgbClr val="C00000"/>
                          </a:solidFill>
                        </a:rPr>
                        <a:t>150</a:t>
                      </a:r>
                      <a:endParaRPr lang="en-US" sz="1400" b="1" dirty="0">
                        <a:solidFill>
                          <a:srgbClr val="C00000"/>
                        </a:solidFill>
                      </a:endParaRPr>
                    </a:p>
                  </a:txBody>
                  <a:tcPr marT="34290" marB="34290"/>
                </a:tc>
                <a:tc>
                  <a:txBody>
                    <a:bodyPr/>
                    <a:lstStyle/>
                    <a:p>
                      <a:pPr algn="ctr">
                        <a:lnSpc>
                          <a:spcPct val="200000"/>
                        </a:lnSpc>
                        <a:spcBef>
                          <a:spcPts val="300"/>
                        </a:spcBef>
                        <a:spcAft>
                          <a:spcPts val="900"/>
                        </a:spcAft>
                      </a:pPr>
                      <a:r>
                        <a:rPr lang="en-US" sz="1400" b="1" dirty="0" smtClean="0">
                          <a:solidFill>
                            <a:srgbClr val="C00000"/>
                          </a:solidFill>
                        </a:rPr>
                        <a:t>100</a:t>
                      </a:r>
                      <a:endParaRPr lang="en-US" sz="1400" b="1" dirty="0">
                        <a:solidFill>
                          <a:srgbClr val="C00000"/>
                        </a:solidFill>
                      </a:endParaRPr>
                    </a:p>
                  </a:txBody>
                  <a:tcPr marT="34290" marB="34290"/>
                </a:tc>
                <a:tc>
                  <a:txBody>
                    <a:bodyPr/>
                    <a:lstStyle/>
                    <a:p>
                      <a:pPr algn="ctr">
                        <a:lnSpc>
                          <a:spcPct val="200000"/>
                        </a:lnSpc>
                        <a:spcBef>
                          <a:spcPts val="300"/>
                        </a:spcBef>
                        <a:spcAft>
                          <a:spcPts val="900"/>
                        </a:spcAft>
                      </a:pPr>
                      <a:r>
                        <a:rPr lang="en-US" sz="1400" b="1" dirty="0" smtClean="0">
                          <a:solidFill>
                            <a:srgbClr val="C00000"/>
                          </a:solidFill>
                        </a:rPr>
                        <a:t>900</a:t>
                      </a:r>
                      <a:endParaRPr lang="en-US" sz="1400" b="1" dirty="0">
                        <a:solidFill>
                          <a:srgbClr val="C00000"/>
                        </a:solidFill>
                      </a:endParaRPr>
                    </a:p>
                  </a:txBody>
                  <a:tcPr marT="34290" marB="34290"/>
                </a:tc>
              </a:tr>
              <a:tr h="480060">
                <a:tc>
                  <a:txBody>
                    <a:bodyPr/>
                    <a:lstStyle/>
                    <a:p>
                      <a:pPr algn="ctr">
                        <a:lnSpc>
                          <a:spcPct val="200000"/>
                        </a:lnSpc>
                        <a:spcBef>
                          <a:spcPts val="300"/>
                        </a:spcBef>
                        <a:spcAft>
                          <a:spcPts val="900"/>
                        </a:spcAft>
                      </a:pPr>
                      <a:r>
                        <a:rPr lang="en-US" sz="1400" b="0" dirty="0" smtClean="0">
                          <a:solidFill>
                            <a:schemeClr val="tx1"/>
                          </a:solidFill>
                        </a:rPr>
                        <a:t>2019</a:t>
                      </a:r>
                      <a:endParaRPr lang="en-US" sz="1400" b="0" dirty="0">
                        <a:solidFill>
                          <a:schemeClr val="tx1"/>
                        </a:solidFill>
                      </a:endParaRPr>
                    </a:p>
                  </a:txBody>
                  <a:tcPr marT="34290" marB="34290"/>
                </a:tc>
                <a:tc>
                  <a:txBody>
                    <a:bodyPr/>
                    <a:lstStyle/>
                    <a:p>
                      <a:pPr algn="ctr">
                        <a:lnSpc>
                          <a:spcPct val="200000"/>
                        </a:lnSpc>
                        <a:spcBef>
                          <a:spcPts val="300"/>
                        </a:spcBef>
                        <a:spcAft>
                          <a:spcPts val="900"/>
                        </a:spcAft>
                      </a:pPr>
                      <a:r>
                        <a:rPr lang="en-US" sz="1400" b="0" dirty="0" smtClean="0">
                          <a:solidFill>
                            <a:schemeClr val="tx1"/>
                          </a:solidFill>
                        </a:rPr>
                        <a:t>100</a:t>
                      </a:r>
                      <a:endParaRPr lang="en-US" sz="1400" b="0" dirty="0">
                        <a:solidFill>
                          <a:schemeClr val="tx1"/>
                        </a:solidFill>
                      </a:endParaRPr>
                    </a:p>
                  </a:txBody>
                  <a:tcPr marT="34290" marB="34290"/>
                </a:tc>
                <a:tc>
                  <a:txBody>
                    <a:bodyPr/>
                    <a:lstStyle/>
                    <a:p>
                      <a:pPr algn="ctr">
                        <a:lnSpc>
                          <a:spcPct val="200000"/>
                        </a:lnSpc>
                        <a:spcBef>
                          <a:spcPts val="300"/>
                        </a:spcBef>
                        <a:spcAft>
                          <a:spcPts val="900"/>
                        </a:spcAft>
                      </a:pPr>
                      <a:r>
                        <a:rPr lang="en-US" sz="1400" b="0" dirty="0" smtClean="0">
                          <a:solidFill>
                            <a:schemeClr val="tx1"/>
                          </a:solidFill>
                        </a:rPr>
                        <a:t>200</a:t>
                      </a:r>
                      <a:endParaRPr lang="en-US" sz="1400" b="0" dirty="0">
                        <a:solidFill>
                          <a:schemeClr val="tx1"/>
                        </a:solidFill>
                      </a:endParaRPr>
                    </a:p>
                  </a:txBody>
                  <a:tcPr marT="34290" marB="34290"/>
                </a:tc>
                <a:tc>
                  <a:txBody>
                    <a:bodyPr/>
                    <a:lstStyle/>
                    <a:p>
                      <a:pPr algn="ctr">
                        <a:lnSpc>
                          <a:spcPct val="200000"/>
                        </a:lnSpc>
                        <a:spcBef>
                          <a:spcPts val="300"/>
                        </a:spcBef>
                        <a:spcAft>
                          <a:spcPts val="900"/>
                        </a:spcAft>
                      </a:pPr>
                      <a:r>
                        <a:rPr lang="en-US" sz="1400" b="0" dirty="0" smtClean="0">
                          <a:solidFill>
                            <a:schemeClr val="tx1"/>
                          </a:solidFill>
                        </a:rPr>
                        <a:t>200</a:t>
                      </a:r>
                      <a:endParaRPr lang="en-US" sz="1400" b="0" dirty="0">
                        <a:solidFill>
                          <a:schemeClr val="tx1"/>
                        </a:solidFill>
                      </a:endParaRPr>
                    </a:p>
                  </a:txBody>
                  <a:tcPr marT="34290" marB="34290"/>
                </a:tc>
                <a:tc>
                  <a:txBody>
                    <a:bodyPr/>
                    <a:lstStyle/>
                    <a:p>
                      <a:pPr algn="ctr">
                        <a:lnSpc>
                          <a:spcPct val="200000"/>
                        </a:lnSpc>
                        <a:spcBef>
                          <a:spcPts val="300"/>
                        </a:spcBef>
                        <a:spcAft>
                          <a:spcPts val="900"/>
                        </a:spcAft>
                      </a:pPr>
                      <a:r>
                        <a:rPr lang="en-US" sz="1400" b="0" dirty="0" smtClean="0">
                          <a:solidFill>
                            <a:schemeClr val="tx1"/>
                          </a:solidFill>
                        </a:rPr>
                        <a:t>1,400</a:t>
                      </a:r>
                      <a:endParaRPr lang="en-US" sz="1400" b="0" dirty="0">
                        <a:solidFill>
                          <a:schemeClr val="tx1"/>
                        </a:solidFill>
                      </a:endParaRPr>
                    </a:p>
                  </a:txBody>
                  <a:tcPr marT="34290" marB="34290"/>
                </a:tc>
              </a:tr>
              <a:tr h="480060">
                <a:tc>
                  <a:txBody>
                    <a:bodyPr/>
                    <a:lstStyle/>
                    <a:p>
                      <a:pPr algn="ctr">
                        <a:lnSpc>
                          <a:spcPct val="200000"/>
                        </a:lnSpc>
                        <a:spcBef>
                          <a:spcPts val="300"/>
                        </a:spcBef>
                        <a:spcAft>
                          <a:spcPts val="900"/>
                        </a:spcAft>
                      </a:pPr>
                      <a:r>
                        <a:rPr lang="en-US" sz="1400" dirty="0" smtClean="0"/>
                        <a:t>2020</a:t>
                      </a:r>
                      <a:endParaRPr lang="en-US" sz="1400" dirty="0"/>
                    </a:p>
                  </a:txBody>
                  <a:tcPr marT="34290" marB="34290"/>
                </a:tc>
                <a:tc>
                  <a:txBody>
                    <a:bodyPr/>
                    <a:lstStyle/>
                    <a:p>
                      <a:pPr algn="ctr">
                        <a:lnSpc>
                          <a:spcPct val="200000"/>
                        </a:lnSpc>
                        <a:spcBef>
                          <a:spcPts val="300"/>
                        </a:spcBef>
                        <a:spcAft>
                          <a:spcPts val="900"/>
                        </a:spcAft>
                      </a:pPr>
                      <a:r>
                        <a:rPr lang="en-US" sz="1400" dirty="0" smtClean="0"/>
                        <a:t>100</a:t>
                      </a:r>
                      <a:endParaRPr lang="en-US" sz="1400" dirty="0"/>
                    </a:p>
                  </a:txBody>
                  <a:tcPr marT="34290" marB="34290"/>
                </a:tc>
                <a:tc>
                  <a:txBody>
                    <a:bodyPr/>
                    <a:lstStyle/>
                    <a:p>
                      <a:pPr algn="ctr">
                        <a:lnSpc>
                          <a:spcPct val="200000"/>
                        </a:lnSpc>
                        <a:spcBef>
                          <a:spcPts val="300"/>
                        </a:spcBef>
                        <a:spcAft>
                          <a:spcPts val="900"/>
                        </a:spcAft>
                      </a:pPr>
                      <a:r>
                        <a:rPr lang="en-US" sz="1400" dirty="0" smtClean="0"/>
                        <a:t>250</a:t>
                      </a:r>
                      <a:endParaRPr lang="en-US" sz="1400" dirty="0"/>
                    </a:p>
                  </a:txBody>
                  <a:tcPr marT="34290" marB="34290"/>
                </a:tc>
                <a:tc>
                  <a:txBody>
                    <a:bodyPr/>
                    <a:lstStyle/>
                    <a:p>
                      <a:pPr algn="ctr">
                        <a:lnSpc>
                          <a:spcPct val="200000"/>
                        </a:lnSpc>
                        <a:spcBef>
                          <a:spcPts val="300"/>
                        </a:spcBef>
                        <a:spcAft>
                          <a:spcPts val="900"/>
                        </a:spcAft>
                      </a:pPr>
                      <a:r>
                        <a:rPr lang="en-US" sz="1400" dirty="0" smtClean="0"/>
                        <a:t>500</a:t>
                      </a:r>
                      <a:endParaRPr lang="en-US" sz="1400" dirty="0"/>
                    </a:p>
                  </a:txBody>
                  <a:tcPr marT="34290" marB="34290"/>
                </a:tc>
                <a:tc>
                  <a:txBody>
                    <a:bodyPr/>
                    <a:lstStyle/>
                    <a:p>
                      <a:pPr algn="ctr">
                        <a:lnSpc>
                          <a:spcPct val="200000"/>
                        </a:lnSpc>
                        <a:spcBef>
                          <a:spcPts val="300"/>
                        </a:spcBef>
                        <a:spcAft>
                          <a:spcPts val="900"/>
                        </a:spcAft>
                      </a:pPr>
                      <a:r>
                        <a:rPr lang="en-US" sz="1400" dirty="0" smtClean="0"/>
                        <a:t>2,350</a:t>
                      </a:r>
                      <a:endParaRPr lang="en-US" sz="1400" dirty="0"/>
                    </a:p>
                  </a:txBody>
                  <a:tcPr marT="34290" marB="34290"/>
                </a:tc>
              </a:tr>
            </a:tbl>
          </a:graphicData>
        </a:graphic>
      </p:graphicFrame>
      <p:sp>
        <p:nvSpPr>
          <p:cNvPr id="7" name="TextBox 6"/>
          <p:cNvSpPr txBox="1"/>
          <p:nvPr/>
        </p:nvSpPr>
        <p:spPr>
          <a:xfrm>
            <a:off x="2441384" y="57150"/>
            <a:ext cx="4261231" cy="523220"/>
          </a:xfrm>
          <a:prstGeom prst="rect">
            <a:avLst/>
          </a:prstGeom>
          <a:noFill/>
          <a:ln w="12700">
            <a:solidFill>
              <a:schemeClr val="tx1"/>
            </a:solidFill>
          </a:ln>
        </p:spPr>
        <p:txBody>
          <a:bodyPr wrap="none" rtlCol="0">
            <a:spAutoFit/>
          </a:bodyPr>
          <a:lstStyle/>
          <a:p>
            <a:r>
              <a:rPr lang="en-US" sz="2800" b="1" dirty="0" smtClean="0">
                <a:effectLst>
                  <a:outerShdw blurRad="38100" dist="38100" dir="2700000" algn="tl">
                    <a:srgbClr val="000000">
                      <a:alpha val="43137"/>
                    </a:srgbClr>
                  </a:outerShdw>
                </a:effectLst>
                <a:latin typeface="+mj-lt"/>
              </a:rPr>
              <a:t>DOOR GROWTH CHANNELS</a:t>
            </a:r>
            <a:endParaRPr lang="en-US" sz="2800" dirty="0">
              <a:effectLst>
                <a:outerShdw blurRad="38100" dist="38100" dir="2700000" algn="tl">
                  <a:srgbClr val="000000">
                    <a:alpha val="43137"/>
                  </a:srgbClr>
                </a:outerShdw>
              </a:effectLst>
              <a:latin typeface="+mj-lt"/>
            </a:endParaRPr>
          </a:p>
        </p:txBody>
      </p:sp>
      <p:pic>
        <p:nvPicPr>
          <p:cNvPr id="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537841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mbeale\Desktop\2powerpoint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Content Placeholder 6"/>
          <p:cNvGraphicFramePr>
            <a:graphicFrameLocks/>
          </p:cNvGraphicFramePr>
          <p:nvPr>
            <p:extLst>
              <p:ext uri="{D42A27DB-BD31-4B8C-83A1-F6EECF244321}">
                <p14:modId xmlns:p14="http://schemas.microsoft.com/office/powerpoint/2010/main" val="344117611"/>
              </p:ext>
            </p:extLst>
          </p:nvPr>
        </p:nvGraphicFramePr>
        <p:xfrm>
          <a:off x="457200" y="571501"/>
          <a:ext cx="8229600" cy="4023122"/>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rot="5400000">
            <a:off x="2040862" y="2912139"/>
            <a:ext cx="2443676" cy="276999"/>
          </a:xfrm>
          <a:prstGeom prst="rect">
            <a:avLst/>
          </a:prstGeom>
          <a:noFill/>
          <a:ln w="19050">
            <a:solidFill>
              <a:schemeClr val="tx1"/>
            </a:solidFill>
          </a:ln>
        </p:spPr>
        <p:txBody>
          <a:bodyPr wrap="square" rtlCol="0">
            <a:spAutoFit/>
          </a:bodyPr>
          <a:lstStyle/>
          <a:p>
            <a:pPr algn="ctr"/>
            <a:r>
              <a:rPr lang="en-US" sz="1200" b="1" dirty="0" smtClean="0">
                <a:solidFill>
                  <a:srgbClr val="C00000"/>
                </a:solidFill>
              </a:rPr>
              <a:t>The SMIPO  &amp; Virtual PM Epiphany</a:t>
            </a:r>
            <a:endParaRPr lang="en-US" sz="1200" b="1" dirty="0">
              <a:solidFill>
                <a:srgbClr val="C00000"/>
              </a:solidFill>
            </a:endParaRPr>
          </a:p>
        </p:txBody>
      </p:sp>
      <p:sp>
        <p:nvSpPr>
          <p:cNvPr id="8" name="TextBox 7"/>
          <p:cNvSpPr txBox="1"/>
          <p:nvPr/>
        </p:nvSpPr>
        <p:spPr>
          <a:xfrm rot="5400000">
            <a:off x="4659463" y="2819806"/>
            <a:ext cx="2443676" cy="461665"/>
          </a:xfrm>
          <a:prstGeom prst="rect">
            <a:avLst/>
          </a:prstGeom>
          <a:noFill/>
          <a:ln w="19050">
            <a:solidFill>
              <a:schemeClr val="tx1"/>
            </a:solidFill>
          </a:ln>
        </p:spPr>
        <p:txBody>
          <a:bodyPr wrap="square" rtlCol="0">
            <a:spAutoFit/>
          </a:bodyPr>
          <a:lstStyle/>
          <a:p>
            <a:pPr algn="ctr"/>
            <a:r>
              <a:rPr lang="en-US" sz="1200" b="1" dirty="0" smtClean="0">
                <a:solidFill>
                  <a:srgbClr val="C00000"/>
                </a:solidFill>
              </a:rPr>
              <a:t>Estimated Growth in our Market Areas</a:t>
            </a:r>
            <a:endParaRPr lang="en-US" sz="1200" b="1" dirty="0">
              <a:solidFill>
                <a:srgbClr val="C00000"/>
              </a:solidFill>
            </a:endParaRPr>
          </a:p>
        </p:txBody>
      </p:sp>
      <p:sp>
        <p:nvSpPr>
          <p:cNvPr id="9" name="TextBox 8"/>
          <p:cNvSpPr txBox="1"/>
          <p:nvPr/>
        </p:nvSpPr>
        <p:spPr>
          <a:xfrm>
            <a:off x="152400" y="209550"/>
            <a:ext cx="8915400" cy="400110"/>
          </a:xfrm>
          <a:prstGeom prst="rect">
            <a:avLst/>
          </a:prstGeom>
          <a:noFill/>
          <a:ln w="12700">
            <a:solidFill>
              <a:schemeClr val="tx1"/>
            </a:solidFill>
          </a:ln>
        </p:spPr>
        <p:txBody>
          <a:bodyPr wrap="square" rtlCol="0">
            <a:spAutoFit/>
          </a:bodyPr>
          <a:lstStyle/>
          <a:p>
            <a:r>
              <a:rPr lang="en-US" sz="2000" b="1" dirty="0" smtClean="0"/>
              <a:t>SMIPO + PILLARS + VIRTUAL PROPERTY MANAGEMENT + MARKETING = GROWTH </a:t>
            </a:r>
            <a:endParaRPr lang="en-US" sz="2000" dirty="0"/>
          </a:p>
        </p:txBody>
      </p:sp>
      <p:pic>
        <p:nvPicPr>
          <p:cNvPr id="1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44767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21854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mbeale\Desktop\2powerpoint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905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866900" y="133350"/>
            <a:ext cx="5410200" cy="646331"/>
          </a:xfrm>
          <a:prstGeom prst="rect">
            <a:avLst/>
          </a:prstGeom>
          <a:noFill/>
          <a:ln w="12700">
            <a:solidFill>
              <a:schemeClr val="tx1"/>
            </a:solidFill>
          </a:ln>
        </p:spPr>
        <p:txBody>
          <a:bodyPr wrap="square" rtlCol="0">
            <a:spAutoFit/>
          </a:bodyPr>
          <a:lstStyle/>
          <a:p>
            <a:pPr algn="ctr"/>
            <a:r>
              <a:rPr lang="en-US" sz="3600" b="1" dirty="0" smtClean="0">
                <a:effectLst>
                  <a:outerShdw blurRad="38100" dist="38100" dir="2700000" algn="tl">
                    <a:srgbClr val="000000">
                      <a:alpha val="43137"/>
                    </a:srgbClr>
                  </a:outerShdw>
                </a:effectLst>
                <a:latin typeface="+mj-lt"/>
              </a:rPr>
              <a:t>OUR ULTIMATE MISSION</a:t>
            </a:r>
            <a:endParaRPr lang="en-US" sz="3600" dirty="0">
              <a:effectLst>
                <a:outerShdw blurRad="38100" dist="38100" dir="2700000" algn="tl">
                  <a:srgbClr val="000000">
                    <a:alpha val="43137"/>
                  </a:srgbClr>
                </a:outerShdw>
              </a:effectLst>
              <a:latin typeface="+mj-lt"/>
            </a:endParaRPr>
          </a:p>
        </p:txBody>
      </p:sp>
      <p:sp>
        <p:nvSpPr>
          <p:cNvPr id="9" name="TextBox 8"/>
          <p:cNvSpPr txBox="1"/>
          <p:nvPr/>
        </p:nvSpPr>
        <p:spPr>
          <a:xfrm>
            <a:off x="1524000" y="895350"/>
            <a:ext cx="7391400" cy="4124206"/>
          </a:xfrm>
          <a:prstGeom prst="rect">
            <a:avLst/>
          </a:prstGeom>
          <a:noFill/>
        </p:spPr>
        <p:txBody>
          <a:bodyPr wrap="square" rtlCol="0">
            <a:spAutoFit/>
          </a:bodyPr>
          <a:lstStyle/>
          <a:p>
            <a:pPr marL="457200" indent="-457200">
              <a:buFont typeface="+mj-lt"/>
              <a:buAutoNum type="arabicPeriod"/>
            </a:pPr>
            <a:r>
              <a:rPr lang="en-US" sz="2000" b="1" dirty="0" smtClean="0"/>
              <a:t>We target desirable customer </a:t>
            </a:r>
            <a:r>
              <a:rPr lang="en-US" sz="2000" b="1" dirty="0" smtClean="0">
                <a:solidFill>
                  <a:srgbClr val="C00000"/>
                </a:solidFill>
              </a:rPr>
              <a:t>SEGMENTS</a:t>
            </a:r>
            <a:r>
              <a:rPr lang="en-US" sz="2000" b="1" dirty="0" smtClean="0"/>
              <a:t> </a:t>
            </a:r>
          </a:p>
          <a:p>
            <a:pPr marL="800100" lvl="1" indent="-342900">
              <a:buFont typeface="Arial" charset="0"/>
              <a:buChar char="•"/>
            </a:pPr>
            <a:r>
              <a:rPr lang="en-US" sz="1600" b="1" dirty="0" smtClean="0"/>
              <a:t>SMIPOs, Investors, Multi-Unit &amp; (one day, perhaps) HOAs </a:t>
            </a:r>
            <a:br>
              <a:rPr lang="en-US" sz="1600" b="1" dirty="0" smtClean="0"/>
            </a:br>
            <a:endParaRPr lang="en-US" sz="1600" b="1" dirty="0" smtClean="0"/>
          </a:p>
          <a:p>
            <a:pPr marL="457200" indent="-457200">
              <a:buFont typeface="+mj-lt"/>
              <a:buAutoNum type="arabicPeriod"/>
            </a:pPr>
            <a:r>
              <a:rPr lang="en-US" sz="2000" b="1" dirty="0" smtClean="0"/>
              <a:t>Promoting Our Unique 4</a:t>
            </a:r>
            <a:r>
              <a:rPr lang="en-US" sz="2000" b="1" dirty="0" smtClean="0">
                <a:solidFill>
                  <a:srgbClr val="C00000"/>
                </a:solidFill>
              </a:rPr>
              <a:t> PILLARS </a:t>
            </a:r>
          </a:p>
          <a:p>
            <a:pPr marL="800100" lvl="1" indent="-342900">
              <a:buFont typeface="Arial" charset="0"/>
              <a:buChar char="•"/>
            </a:pPr>
            <a:r>
              <a:rPr lang="en-US" sz="1600" b="1" dirty="0" smtClean="0"/>
              <a:t>Total Transparency, Compelling Value Propositions, </a:t>
            </a:r>
            <a:br>
              <a:rPr lang="en-US" sz="1600" b="1" dirty="0" smtClean="0"/>
            </a:br>
            <a:r>
              <a:rPr lang="en-US" sz="1600" b="1" dirty="0" smtClean="0"/>
              <a:t>Stellar Customer </a:t>
            </a:r>
            <a:r>
              <a:rPr lang="en-US" sz="1600" b="1" dirty="0"/>
              <a:t>S</a:t>
            </a:r>
            <a:r>
              <a:rPr lang="en-US" sz="1600" b="1" dirty="0" smtClean="0"/>
              <a:t>ervice &amp; Aggressive Pricing </a:t>
            </a:r>
            <a:br>
              <a:rPr lang="en-US" sz="1600" b="1" dirty="0" smtClean="0"/>
            </a:br>
            <a:endParaRPr lang="en-US" sz="1600" b="1" dirty="0" smtClean="0"/>
          </a:p>
          <a:p>
            <a:pPr marL="457200" indent="-457200">
              <a:buFont typeface="+mj-lt"/>
              <a:buAutoNum type="arabicPeriod"/>
            </a:pPr>
            <a:r>
              <a:rPr lang="en-US" sz="2000" b="1" dirty="0"/>
              <a:t>U</a:t>
            </a:r>
            <a:r>
              <a:rPr lang="en-US" sz="2000" b="1" dirty="0" smtClean="0"/>
              <a:t>sing Multiple</a:t>
            </a:r>
            <a:r>
              <a:rPr lang="en-US" sz="2000" b="1" dirty="0" smtClean="0">
                <a:solidFill>
                  <a:srgbClr val="C00000"/>
                </a:solidFill>
              </a:rPr>
              <a:t> MARKETING </a:t>
            </a:r>
            <a:r>
              <a:rPr lang="en-US" sz="2000" b="1" dirty="0"/>
              <a:t>C</a:t>
            </a:r>
            <a:r>
              <a:rPr lang="en-US" sz="2000" b="1" dirty="0" smtClean="0"/>
              <a:t>hannels</a:t>
            </a:r>
          </a:p>
          <a:p>
            <a:pPr marL="800100" lvl="1" indent="-342900">
              <a:buFont typeface="Arial" charset="0"/>
              <a:buChar char="•"/>
            </a:pPr>
            <a:r>
              <a:rPr lang="en-US" sz="1600" b="1" dirty="0" smtClean="0"/>
              <a:t>Direct mail, SEO, Google ads &amp; Local </a:t>
            </a:r>
            <a:r>
              <a:rPr lang="en-US" sz="1600" b="1" dirty="0"/>
              <a:t>L</a:t>
            </a:r>
            <a:r>
              <a:rPr lang="en-US" sz="1600" b="1" dirty="0" smtClean="0"/>
              <a:t>andlord Seminars</a:t>
            </a:r>
            <a:br>
              <a:rPr lang="en-US" sz="1600" b="1" dirty="0" smtClean="0"/>
            </a:br>
            <a:endParaRPr lang="en-US" sz="1600" b="1" dirty="0" smtClean="0"/>
          </a:p>
          <a:p>
            <a:pPr marL="457200" indent="-457200">
              <a:buFont typeface="+mj-lt"/>
              <a:buAutoNum type="arabicPeriod"/>
            </a:pPr>
            <a:r>
              <a:rPr lang="en-US" sz="2000" b="1" dirty="0" smtClean="0"/>
              <a:t>Through </a:t>
            </a:r>
            <a:r>
              <a:rPr lang="en-US" sz="2000" b="1" dirty="0"/>
              <a:t>M</a:t>
            </a:r>
            <a:r>
              <a:rPr lang="en-US" sz="2000" b="1" dirty="0" smtClean="0"/>
              <a:t>ultiple </a:t>
            </a:r>
            <a:r>
              <a:rPr lang="en-US" sz="2000" b="1" dirty="0" smtClean="0">
                <a:solidFill>
                  <a:srgbClr val="C00000"/>
                </a:solidFill>
              </a:rPr>
              <a:t>DISTRIBUTION </a:t>
            </a:r>
            <a:r>
              <a:rPr lang="en-US" sz="2000" b="1" dirty="0" smtClean="0"/>
              <a:t>Channels</a:t>
            </a:r>
          </a:p>
          <a:p>
            <a:pPr marL="800100" lvl="1" indent="-342900">
              <a:buFont typeface="Arial" charset="0"/>
              <a:buChar char="•"/>
            </a:pPr>
            <a:r>
              <a:rPr lang="en-US" sz="1600" b="1" dirty="0" smtClean="0"/>
              <a:t>Retail, Virtual</a:t>
            </a:r>
            <a:r>
              <a:rPr lang="en-US" sz="1600" b="1" dirty="0"/>
              <a:t> </a:t>
            </a:r>
            <a:r>
              <a:rPr lang="en-US" sz="1600" b="1" dirty="0" smtClean="0"/>
              <a:t>&amp; Wholesale</a:t>
            </a:r>
            <a:br>
              <a:rPr lang="en-US" sz="1600" b="1" dirty="0" smtClean="0"/>
            </a:br>
            <a:endParaRPr lang="en-US" sz="1600" b="1" dirty="0" smtClean="0"/>
          </a:p>
          <a:p>
            <a:pPr marL="457200" indent="-457200">
              <a:buFont typeface="+mj-lt"/>
              <a:buAutoNum type="arabicPeriod"/>
            </a:pPr>
            <a:r>
              <a:rPr lang="en-US" sz="2000" b="1" dirty="0"/>
              <a:t>T</a:t>
            </a:r>
            <a:r>
              <a:rPr lang="en-US" sz="2000" b="1" dirty="0" smtClean="0"/>
              <a:t>o Create Profitable </a:t>
            </a:r>
            <a:r>
              <a:rPr lang="en-US" sz="2000" b="1" dirty="0"/>
              <a:t>R</a:t>
            </a:r>
            <a:r>
              <a:rPr lang="en-US" sz="2000" b="1" dirty="0" smtClean="0"/>
              <a:t>evenue </a:t>
            </a:r>
            <a:r>
              <a:rPr lang="en-US" sz="2000" b="1" dirty="0" smtClean="0">
                <a:solidFill>
                  <a:srgbClr val="C00000"/>
                </a:solidFill>
              </a:rPr>
              <a:t>STREAMS</a:t>
            </a:r>
          </a:p>
          <a:p>
            <a:pPr marL="800100" lvl="1" indent="-342900">
              <a:buFont typeface="Arial" charset="0"/>
              <a:buChar char="•"/>
            </a:pPr>
            <a:r>
              <a:rPr lang="en-US" sz="1600" b="1" dirty="0" smtClean="0"/>
              <a:t>Management, Real Estate, Maintenance, Insurance &amp; Escrow</a:t>
            </a:r>
          </a:p>
        </p:txBody>
      </p:sp>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171476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Users\mbeale\Desktop\2powerpoint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62000" y="590550"/>
            <a:ext cx="7010400" cy="4770537"/>
          </a:xfrm>
          <a:prstGeom prst="rect">
            <a:avLst/>
          </a:prstGeom>
          <a:noFill/>
        </p:spPr>
        <p:txBody>
          <a:bodyPr wrap="square" rtlCol="0">
            <a:spAutoFit/>
          </a:bodyPr>
          <a:lstStyle/>
          <a:p>
            <a:pPr marL="285750" indent="-285750">
              <a:buClr>
                <a:schemeClr val="tx1"/>
              </a:buClr>
              <a:buFont typeface="Arial" charset="0"/>
              <a:buChar char="•"/>
            </a:pPr>
            <a:r>
              <a:rPr lang="en-US" b="1" dirty="0" smtClean="0">
                <a:solidFill>
                  <a:srgbClr val="C00000"/>
                </a:solidFill>
              </a:rPr>
              <a:t>OPERATIONS</a:t>
            </a:r>
          </a:p>
          <a:p>
            <a:pPr marL="742950" lvl="1" indent="-285750">
              <a:buClr>
                <a:schemeClr val="tx1"/>
              </a:buClr>
              <a:buFont typeface="Arial" charset="0"/>
              <a:buChar char="•"/>
            </a:pPr>
            <a:r>
              <a:rPr lang="en-US" sz="1400" b="1" dirty="0" smtClean="0"/>
              <a:t>Tenant Acquisition</a:t>
            </a:r>
          </a:p>
          <a:p>
            <a:pPr marL="742950" lvl="1" indent="-285750">
              <a:buClr>
                <a:schemeClr val="tx1"/>
              </a:buClr>
              <a:buFont typeface="Arial" charset="0"/>
              <a:buChar char="•"/>
            </a:pPr>
            <a:r>
              <a:rPr lang="en-US" sz="1400" b="1" dirty="0" smtClean="0"/>
              <a:t>Contract Enforcement</a:t>
            </a:r>
          </a:p>
          <a:p>
            <a:pPr marL="742950" lvl="1" indent="-285750">
              <a:buClr>
                <a:schemeClr val="tx1"/>
              </a:buClr>
              <a:buFont typeface="Arial" charset="0"/>
              <a:buChar char="•"/>
            </a:pPr>
            <a:r>
              <a:rPr lang="en-US" sz="1400" b="1" dirty="0" smtClean="0"/>
              <a:t>Property Marketing</a:t>
            </a:r>
          </a:p>
          <a:p>
            <a:pPr marL="742950" lvl="1" indent="-285750">
              <a:buClr>
                <a:schemeClr val="tx1"/>
              </a:buClr>
              <a:buFont typeface="Arial" charset="0"/>
              <a:buChar char="•"/>
            </a:pPr>
            <a:r>
              <a:rPr lang="en-US" sz="1400" b="1" dirty="0" smtClean="0"/>
              <a:t>Monthly Payment Management</a:t>
            </a:r>
          </a:p>
          <a:p>
            <a:pPr marL="742950" lvl="1" indent="-285750">
              <a:buClr>
                <a:schemeClr val="tx1"/>
              </a:buClr>
              <a:buFont typeface="Arial" charset="0"/>
              <a:buChar char="•"/>
            </a:pPr>
            <a:r>
              <a:rPr lang="en-US" sz="1400" b="1" dirty="0" smtClean="0"/>
              <a:t>Free Property Management</a:t>
            </a:r>
            <a:br>
              <a:rPr lang="en-US" sz="1400" b="1" dirty="0" smtClean="0"/>
            </a:br>
            <a:endParaRPr lang="en-US" sz="700" b="1" dirty="0" smtClean="0"/>
          </a:p>
          <a:p>
            <a:pPr marL="285750" indent="-285750">
              <a:buClr>
                <a:schemeClr val="tx1"/>
              </a:buClr>
              <a:buFont typeface="Arial" charset="0"/>
              <a:buChar char="•"/>
            </a:pPr>
            <a:r>
              <a:rPr lang="en-US" b="1" dirty="0" smtClean="0">
                <a:solidFill>
                  <a:srgbClr val="C00000"/>
                </a:solidFill>
              </a:rPr>
              <a:t>MAINTENANCE</a:t>
            </a:r>
          </a:p>
          <a:p>
            <a:pPr marL="742950" lvl="1" indent="-285750">
              <a:buClr>
                <a:schemeClr val="tx1"/>
              </a:buClr>
              <a:buFont typeface="Arial" charset="0"/>
              <a:buChar char="•"/>
            </a:pPr>
            <a:r>
              <a:rPr lang="en-US" sz="1400" b="1" dirty="0" smtClean="0"/>
              <a:t>Handyman Services</a:t>
            </a:r>
          </a:p>
          <a:p>
            <a:pPr marL="742950" lvl="1" indent="-285750">
              <a:buClr>
                <a:schemeClr val="tx1"/>
              </a:buClr>
              <a:buFont typeface="Arial" charset="0"/>
              <a:buChar char="•"/>
            </a:pPr>
            <a:r>
              <a:rPr lang="en-US" sz="1400" b="1" dirty="0" smtClean="0"/>
              <a:t>Lease Ups</a:t>
            </a:r>
          </a:p>
          <a:p>
            <a:pPr marL="742950" lvl="1" indent="-285750">
              <a:buClr>
                <a:schemeClr val="tx1"/>
              </a:buClr>
              <a:buFont typeface="Arial" charset="0"/>
              <a:buChar char="•"/>
            </a:pPr>
            <a:r>
              <a:rPr lang="en-US" sz="1400" b="1" dirty="0" smtClean="0"/>
              <a:t>Clean &amp; Shows</a:t>
            </a:r>
          </a:p>
          <a:p>
            <a:pPr marL="742950" lvl="1" indent="-285750">
              <a:buClr>
                <a:schemeClr val="tx1"/>
              </a:buClr>
              <a:buFont typeface="Arial" charset="0"/>
              <a:buChar char="•"/>
            </a:pPr>
            <a:r>
              <a:rPr lang="en-US" sz="1400" b="1" dirty="0" smtClean="0"/>
              <a:t>Landscaping</a:t>
            </a:r>
            <a:br>
              <a:rPr lang="en-US" sz="1400" b="1" dirty="0" smtClean="0"/>
            </a:br>
            <a:endParaRPr lang="en-US" sz="700" b="1" dirty="0" smtClean="0">
              <a:solidFill>
                <a:srgbClr val="C00000"/>
              </a:solidFill>
            </a:endParaRPr>
          </a:p>
          <a:p>
            <a:pPr marL="285750" indent="-285750">
              <a:buClr>
                <a:schemeClr val="tx1"/>
              </a:buClr>
              <a:buFont typeface="Arial" charset="0"/>
              <a:buChar char="•"/>
            </a:pPr>
            <a:r>
              <a:rPr lang="en-US" b="1" dirty="0" smtClean="0">
                <a:solidFill>
                  <a:srgbClr val="C00000"/>
                </a:solidFill>
              </a:rPr>
              <a:t>ONSITE INSPECTIONS</a:t>
            </a:r>
          </a:p>
          <a:p>
            <a:pPr marL="742950" lvl="1" indent="-285750">
              <a:buClr>
                <a:schemeClr val="tx1"/>
              </a:buClr>
              <a:buFont typeface="Arial" charset="0"/>
              <a:buChar char="•"/>
            </a:pPr>
            <a:r>
              <a:rPr lang="en-US" sz="1400" b="1" dirty="0" smtClean="0"/>
              <a:t>Move-Ins/Move-Outs</a:t>
            </a:r>
          </a:p>
          <a:p>
            <a:pPr marL="742950" lvl="1" indent="-285750">
              <a:buClr>
                <a:schemeClr val="tx1"/>
              </a:buClr>
              <a:buFont typeface="Arial" charset="0"/>
              <a:buChar char="•"/>
            </a:pPr>
            <a:r>
              <a:rPr lang="en-US" sz="1400" b="1" dirty="0" smtClean="0"/>
              <a:t>Periodic</a:t>
            </a:r>
          </a:p>
          <a:p>
            <a:pPr marL="742950" lvl="1" indent="-285750">
              <a:buClr>
                <a:schemeClr val="tx1"/>
              </a:buClr>
              <a:buFont typeface="Arial" charset="0"/>
              <a:buChar char="•"/>
            </a:pPr>
            <a:r>
              <a:rPr lang="en-US" sz="1400" b="1" dirty="0" smtClean="0"/>
              <a:t>Drive-</a:t>
            </a:r>
            <a:r>
              <a:rPr lang="en-US" sz="1400" b="1" dirty="0" err="1" smtClean="0"/>
              <a:t>Bys</a:t>
            </a:r>
            <a:r>
              <a:rPr lang="en-US" sz="1400" b="1" dirty="0" smtClean="0"/>
              <a:t/>
            </a:r>
            <a:br>
              <a:rPr lang="en-US" sz="1400" b="1" dirty="0" smtClean="0"/>
            </a:br>
            <a:endParaRPr lang="en-US" sz="700" b="1" dirty="0" smtClean="0"/>
          </a:p>
          <a:p>
            <a:pPr marL="285750" indent="-285750">
              <a:buClr>
                <a:schemeClr val="tx1"/>
              </a:buClr>
              <a:buFont typeface="Arial" charset="0"/>
              <a:buChar char="•"/>
            </a:pPr>
            <a:r>
              <a:rPr lang="en-US" b="1" dirty="0" smtClean="0">
                <a:solidFill>
                  <a:srgbClr val="C00000"/>
                </a:solidFill>
              </a:rPr>
              <a:t>THE RENTER STATE</a:t>
            </a:r>
          </a:p>
          <a:p>
            <a:pPr marL="742950" lvl="1" indent="-285750">
              <a:buClr>
                <a:schemeClr val="tx1"/>
              </a:buClr>
              <a:buFont typeface="Arial" charset="0"/>
              <a:buChar char="•"/>
            </a:pPr>
            <a:r>
              <a:rPr lang="en-US" sz="1400" b="1" dirty="0" smtClean="0"/>
              <a:t>Landing Page</a:t>
            </a:r>
          </a:p>
          <a:p>
            <a:pPr marL="742950" lvl="1" indent="-285750">
              <a:buClr>
                <a:schemeClr val="tx1"/>
              </a:buClr>
              <a:buFont typeface="Arial" charset="0"/>
              <a:buChar char="•"/>
            </a:pPr>
            <a:r>
              <a:rPr lang="en-US" sz="1400" b="1" dirty="0" err="1" smtClean="0"/>
              <a:t>RenterState.com</a:t>
            </a:r>
            <a:r>
              <a:rPr lang="en-US" sz="1400" b="1" dirty="0" smtClean="0"/>
              <a:t> </a:t>
            </a:r>
            <a:br>
              <a:rPr lang="en-US" sz="1400" b="1" dirty="0" smtClean="0"/>
            </a:br>
            <a:endParaRPr lang="en-US" sz="800" b="1" dirty="0" smtClean="0"/>
          </a:p>
        </p:txBody>
      </p:sp>
      <p:sp>
        <p:nvSpPr>
          <p:cNvPr id="7" name="TextBox 6"/>
          <p:cNvSpPr txBox="1"/>
          <p:nvPr/>
        </p:nvSpPr>
        <p:spPr>
          <a:xfrm>
            <a:off x="1066802" y="57150"/>
            <a:ext cx="7315199" cy="523220"/>
          </a:xfrm>
          <a:prstGeom prst="rect">
            <a:avLst/>
          </a:prstGeom>
          <a:noFill/>
          <a:ln w="12700">
            <a:solidFill>
              <a:schemeClr val="tx1"/>
            </a:solidFill>
          </a:ln>
        </p:spPr>
        <p:txBody>
          <a:bodyPr wrap="square" rtlCol="0">
            <a:spAutoFit/>
          </a:bodyPr>
          <a:lstStyle/>
          <a:p>
            <a:pPr algn="ctr"/>
            <a:r>
              <a:rPr lang="en-US" sz="2800" b="1" dirty="0" smtClean="0">
                <a:effectLst>
                  <a:outerShdw blurRad="38100" dist="38100" dir="2700000" algn="tl">
                    <a:srgbClr val="000000">
                      <a:alpha val="43137"/>
                    </a:srgbClr>
                  </a:outerShdw>
                </a:effectLst>
                <a:latin typeface="+mj-lt"/>
              </a:rPr>
              <a:t>THE OUTSOURCING RESOURCE FOR SMIPOS</a:t>
            </a:r>
            <a:endParaRPr lang="en-US" sz="2800" dirty="0">
              <a:effectLst>
                <a:outerShdw blurRad="38100" dist="38100" dir="2700000" algn="tl">
                  <a:srgbClr val="000000">
                    <a:alpha val="43137"/>
                  </a:srgbClr>
                </a:outerShdw>
              </a:effectLst>
              <a:latin typeface="+mj-lt"/>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4747" y="2386714"/>
            <a:ext cx="1295400" cy="97155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9602" y="3086100"/>
            <a:ext cx="2227599" cy="647903"/>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7600" y="3886200"/>
            <a:ext cx="2326608" cy="742950"/>
          </a:xfrm>
          <a:prstGeom prst="rect">
            <a:avLst/>
          </a:prstGeom>
        </p:spPr>
      </p:pic>
      <p:pic>
        <p:nvPicPr>
          <p:cNvPr id="11" name="Picture 10"/>
          <p:cNvPicPr/>
          <p:nvPr/>
        </p:nvPicPr>
        <p:blipFill rotWithShape="1">
          <a:blip r:embed="rId6" cstate="print">
            <a:extLst>
              <a:ext uri="{28A0092B-C50C-407E-A947-70E740481C1C}">
                <a14:useLocalDpi xmlns:a14="http://schemas.microsoft.com/office/drawing/2010/main" val="0"/>
              </a:ext>
            </a:extLst>
          </a:blip>
          <a:srcRect b="15469"/>
          <a:stretch/>
        </p:blipFill>
        <p:spPr>
          <a:xfrm>
            <a:off x="4377647" y="1093069"/>
            <a:ext cx="1905000" cy="576649"/>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37866" y="1981540"/>
            <a:ext cx="3172735" cy="475910"/>
          </a:xfrm>
          <a:prstGeom prst="rect">
            <a:avLst/>
          </a:prstGeom>
        </p:spPr>
      </p:pic>
      <p:pic>
        <p:nvPicPr>
          <p:cNvPr id="14"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54150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mbeale\Desktop\2powerpoint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txBox="1">
            <a:spLocks/>
          </p:cNvSpPr>
          <p:nvPr/>
        </p:nvSpPr>
        <p:spPr>
          <a:xfrm>
            <a:off x="1354317" y="800100"/>
            <a:ext cx="6435366" cy="45502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latin typeface="Century Gothic" charset="0"/>
                <a:ea typeface="Century Gothic" charset="0"/>
                <a:cs typeface="Century Gothic" charset="0"/>
              </a:rPr>
              <a:t>TARGET </a:t>
            </a:r>
            <a:r>
              <a:rPr lang="en-US" sz="2800" b="1" dirty="0" smtClean="0">
                <a:solidFill>
                  <a:srgbClr val="C00000"/>
                </a:solidFill>
                <a:latin typeface="Century Gothic" charset="0"/>
                <a:ea typeface="Century Gothic" charset="0"/>
                <a:cs typeface="Century Gothic" charset="0"/>
              </a:rPr>
              <a:t>100% </a:t>
            </a:r>
            <a:r>
              <a:rPr lang="en-US" sz="2800" b="1" dirty="0" smtClean="0">
                <a:latin typeface="Century Gothic" charset="0"/>
                <a:ea typeface="Century Gothic" charset="0"/>
                <a:cs typeface="Century Gothic" charset="0"/>
              </a:rPr>
              <a:t>OF OWNERS, NOT </a:t>
            </a:r>
            <a:r>
              <a:rPr lang="en-US" sz="2800" b="1" dirty="0">
                <a:solidFill>
                  <a:srgbClr val="C00000"/>
                </a:solidFill>
                <a:latin typeface="Century Gothic" charset="0"/>
                <a:ea typeface="Century Gothic" charset="0"/>
                <a:cs typeface="Century Gothic" charset="0"/>
              </a:rPr>
              <a:t>5</a:t>
            </a:r>
            <a:r>
              <a:rPr lang="en-US" sz="2800" b="1" dirty="0" smtClean="0">
                <a:solidFill>
                  <a:srgbClr val="C00000"/>
                </a:solidFill>
                <a:latin typeface="Century Gothic" charset="0"/>
                <a:ea typeface="Century Gothic" charset="0"/>
                <a:cs typeface="Century Gothic" charset="0"/>
              </a:rPr>
              <a:t>%</a:t>
            </a:r>
            <a:endParaRPr lang="en-US" sz="2800" b="1" dirty="0">
              <a:solidFill>
                <a:srgbClr val="C00000"/>
              </a:solidFill>
              <a:latin typeface="Century Gothic" charset="0"/>
              <a:ea typeface="Century Gothic" charset="0"/>
              <a:cs typeface="Century Gothic" charset="0"/>
            </a:endParaRPr>
          </a:p>
        </p:txBody>
      </p:sp>
      <p:sp>
        <p:nvSpPr>
          <p:cNvPr id="8" name="TextBox 7"/>
          <p:cNvSpPr txBox="1"/>
          <p:nvPr/>
        </p:nvSpPr>
        <p:spPr>
          <a:xfrm>
            <a:off x="1981200" y="162147"/>
            <a:ext cx="5181600" cy="523220"/>
          </a:xfrm>
          <a:prstGeom prst="rect">
            <a:avLst/>
          </a:prstGeom>
          <a:noFill/>
          <a:ln w="12700">
            <a:solidFill>
              <a:schemeClr val="tx1"/>
            </a:solidFill>
          </a:ln>
        </p:spPr>
        <p:txBody>
          <a:bodyPr wrap="square" rtlCol="0">
            <a:spAutoFit/>
          </a:bodyPr>
          <a:lstStyle/>
          <a:p>
            <a:pPr algn="ctr"/>
            <a:r>
              <a:rPr lang="en-US" sz="2800" b="1" dirty="0" smtClean="0">
                <a:latin typeface="+mj-lt"/>
              </a:rPr>
              <a:t>FISH WHERE THE FISH ARE</a:t>
            </a:r>
            <a:endParaRPr lang="en-US" sz="2800" dirty="0">
              <a:latin typeface="+mj-lt"/>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4317" y="1240087"/>
            <a:ext cx="6435366" cy="3209639"/>
          </a:xfrm>
          <a:prstGeom prst="rect">
            <a:avLst/>
          </a:prstGeom>
        </p:spPr>
      </p:pic>
      <p:pic>
        <p:nvPicPr>
          <p:cNvPr id="1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951128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mbeale\Desktop\2powerpoint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905000" y="105647"/>
            <a:ext cx="5486400" cy="523220"/>
          </a:xfrm>
          <a:prstGeom prst="rect">
            <a:avLst/>
          </a:prstGeom>
          <a:noFill/>
          <a:ln w="12700">
            <a:solidFill>
              <a:schemeClr val="tx1"/>
            </a:solidFill>
          </a:ln>
        </p:spPr>
        <p:txBody>
          <a:bodyPr wrap="square" rtlCol="0">
            <a:spAutoFit/>
          </a:bodyPr>
          <a:lstStyle/>
          <a:p>
            <a:pPr algn="ctr"/>
            <a:r>
              <a:rPr lang="en-US" sz="2800" b="1" smtClean="0">
                <a:latin typeface="+mj-lt"/>
              </a:rPr>
              <a:t>FISH WHERE THE FISH ARE</a:t>
            </a:r>
            <a:endParaRPr lang="en-US" sz="2800" dirty="0">
              <a:latin typeface="+mj-lt"/>
            </a:endParaRPr>
          </a:p>
        </p:txBody>
      </p:sp>
      <p:sp>
        <p:nvSpPr>
          <p:cNvPr id="8" name="TextBox 7"/>
          <p:cNvSpPr txBox="1"/>
          <p:nvPr/>
        </p:nvSpPr>
        <p:spPr>
          <a:xfrm>
            <a:off x="838200" y="1413629"/>
            <a:ext cx="7848600" cy="3139321"/>
          </a:xfrm>
          <a:prstGeom prst="rect">
            <a:avLst/>
          </a:prstGeom>
          <a:noFill/>
        </p:spPr>
        <p:txBody>
          <a:bodyPr wrap="square" rtlCol="0">
            <a:spAutoFit/>
          </a:bodyPr>
          <a:lstStyle/>
          <a:p>
            <a:pPr marL="285750" indent="-285750">
              <a:buClr>
                <a:schemeClr val="tx1"/>
              </a:buClr>
              <a:buFont typeface="Arial" charset="0"/>
              <a:buChar char="•"/>
            </a:pPr>
            <a:r>
              <a:rPr lang="en-US" sz="1400" b="1" dirty="0" smtClean="0"/>
              <a:t>HOW MANY OWNERS CURRENTLY WITH PROPERTY MANAGEMENT COMPANIES ARE </a:t>
            </a:r>
            <a:r>
              <a:rPr lang="en-US" sz="1400" b="1" dirty="0" smtClean="0">
                <a:solidFill>
                  <a:srgbClr val="C00000"/>
                </a:solidFill>
              </a:rPr>
              <a:t>UNHAPPY?</a:t>
            </a:r>
          </a:p>
          <a:p>
            <a:pPr marL="742950" lvl="1" indent="-285750">
              <a:buClr>
                <a:schemeClr val="tx1"/>
              </a:buClr>
              <a:buFont typeface="Arial" charset="0"/>
              <a:buChar char="•"/>
            </a:pPr>
            <a:r>
              <a:rPr lang="en-US" sz="1200" b="1" dirty="0" smtClean="0"/>
              <a:t>30% of Property Owners Use Property Management</a:t>
            </a:r>
            <a:r>
              <a:rPr lang="en-US" sz="1200" b="1" dirty="0"/>
              <a:t> </a:t>
            </a:r>
            <a:r>
              <a:rPr lang="en-US" sz="1200" b="1" dirty="0" smtClean="0"/>
              <a:t/>
            </a:r>
            <a:br>
              <a:rPr lang="en-US" sz="1200" b="1" dirty="0" smtClean="0"/>
            </a:br>
            <a:r>
              <a:rPr lang="en-US" sz="1200" b="1" dirty="0" smtClean="0"/>
              <a:t>Less than 5% are not Satisfied with their Company</a:t>
            </a:r>
          </a:p>
          <a:p>
            <a:pPr marL="742950" lvl="1" indent="-285750">
              <a:buClr>
                <a:schemeClr val="tx1"/>
              </a:buClr>
              <a:buFont typeface="Arial" charset="0"/>
              <a:buChar char="•"/>
            </a:pPr>
            <a:r>
              <a:rPr lang="en-US" sz="1200" b="1" dirty="0" smtClean="0">
                <a:solidFill>
                  <a:srgbClr val="C00000"/>
                </a:solidFill>
              </a:rPr>
              <a:t>525 </a:t>
            </a:r>
            <a:r>
              <a:rPr lang="en-US" sz="1200" b="1" dirty="0" smtClean="0"/>
              <a:t>a Year or </a:t>
            </a:r>
            <a:r>
              <a:rPr lang="en-US" sz="1200" b="1" dirty="0" smtClean="0">
                <a:solidFill>
                  <a:srgbClr val="C00000"/>
                </a:solidFill>
              </a:rPr>
              <a:t>43 </a:t>
            </a:r>
            <a:r>
              <a:rPr lang="en-US" sz="1200" b="1" dirty="0" smtClean="0"/>
              <a:t>per Month</a:t>
            </a:r>
            <a:r>
              <a:rPr lang="en-US" sz="1200" b="1" dirty="0" smtClean="0">
                <a:solidFill>
                  <a:srgbClr val="C00000"/>
                </a:solidFill>
              </a:rPr>
              <a:t/>
            </a:r>
            <a:br>
              <a:rPr lang="en-US" sz="1200" b="1" dirty="0" smtClean="0">
                <a:solidFill>
                  <a:srgbClr val="C00000"/>
                </a:solidFill>
              </a:rPr>
            </a:br>
            <a:r>
              <a:rPr lang="en-US" sz="1100" b="1" dirty="0" smtClean="0"/>
              <a:t/>
            </a:r>
            <a:br>
              <a:rPr lang="en-US" sz="1100" b="1" dirty="0" smtClean="0"/>
            </a:br>
            <a:endParaRPr lang="en-US" sz="500" b="1" dirty="0" smtClean="0"/>
          </a:p>
          <a:p>
            <a:pPr marL="285750" indent="-285750">
              <a:buClr>
                <a:schemeClr val="tx1"/>
              </a:buClr>
              <a:buFont typeface="Arial" charset="0"/>
              <a:buChar char="•"/>
            </a:pPr>
            <a:r>
              <a:rPr lang="en-US" sz="1400" b="1" dirty="0" smtClean="0"/>
              <a:t>HOW MANY INVESTMENT PROPERTY OWNERS ARE CURRENTLY </a:t>
            </a:r>
            <a:r>
              <a:rPr lang="en-US" sz="1400" b="1" dirty="0" smtClean="0">
                <a:solidFill>
                  <a:srgbClr val="C00000"/>
                </a:solidFill>
              </a:rPr>
              <a:t>LOOKING </a:t>
            </a:r>
            <a:r>
              <a:rPr lang="en-US" sz="1400" b="1" dirty="0" smtClean="0"/>
              <a:t>FOR MANAGEMENT SERVICES?</a:t>
            </a:r>
          </a:p>
          <a:p>
            <a:pPr marL="742950" lvl="1" indent="-285750">
              <a:buClr>
                <a:schemeClr val="tx1"/>
              </a:buClr>
              <a:buFont typeface="Arial" charset="0"/>
              <a:buChar char="•"/>
            </a:pPr>
            <a:r>
              <a:rPr lang="en-US" sz="1200" b="1" dirty="0" smtClean="0"/>
              <a:t>70% of Owners Self-Manage</a:t>
            </a:r>
            <a:r>
              <a:rPr lang="en-US" sz="1200" b="1" dirty="0"/>
              <a:t> </a:t>
            </a:r>
            <a:r>
              <a:rPr lang="en-US" sz="1200" b="1" dirty="0" smtClean="0"/>
              <a:t>- 5% Each Year Hit a Pain Point</a:t>
            </a:r>
          </a:p>
          <a:p>
            <a:pPr marL="742950" lvl="1" indent="-285750">
              <a:buClr>
                <a:schemeClr val="tx1"/>
              </a:buClr>
              <a:buFont typeface="Arial" charset="0"/>
              <a:buChar char="•"/>
            </a:pPr>
            <a:r>
              <a:rPr lang="en-US" sz="1200" b="1" dirty="0" smtClean="0">
                <a:solidFill>
                  <a:srgbClr val="C00000"/>
                </a:solidFill>
              </a:rPr>
              <a:t>1,225 </a:t>
            </a:r>
            <a:r>
              <a:rPr lang="en-US" sz="1200" b="1" dirty="0" smtClean="0"/>
              <a:t>a Year or </a:t>
            </a:r>
            <a:r>
              <a:rPr lang="en-US" sz="1200" b="1" dirty="0" smtClean="0">
                <a:solidFill>
                  <a:srgbClr val="C00000"/>
                </a:solidFill>
              </a:rPr>
              <a:t>102 </a:t>
            </a:r>
            <a:r>
              <a:rPr lang="en-US" sz="1200" b="1" dirty="0" smtClean="0"/>
              <a:t>per Month</a:t>
            </a:r>
            <a:br>
              <a:rPr lang="en-US" sz="1200" b="1" dirty="0" smtClean="0"/>
            </a:br>
            <a:r>
              <a:rPr lang="en-US" sz="1100" b="1" dirty="0" smtClean="0"/>
              <a:t/>
            </a:r>
            <a:br>
              <a:rPr lang="en-US" sz="1100" b="1" dirty="0" smtClean="0"/>
            </a:br>
            <a:endParaRPr lang="en-US" sz="500" b="1" dirty="0" smtClean="0"/>
          </a:p>
          <a:p>
            <a:pPr marL="285750" indent="-285750">
              <a:buClr>
                <a:schemeClr val="tx1"/>
              </a:buClr>
              <a:buFont typeface="Arial" charset="0"/>
              <a:buChar char="•"/>
            </a:pPr>
            <a:r>
              <a:rPr lang="en-US" sz="1400" b="1" dirty="0" smtClean="0"/>
              <a:t>HOW MANY SELF-MANAGING INVESTMENT PROPERTY OWNERS COULD USE MORE </a:t>
            </a:r>
            <a:r>
              <a:rPr lang="en-US" sz="1400" b="1" dirty="0" smtClean="0">
                <a:solidFill>
                  <a:srgbClr val="C00000"/>
                </a:solidFill>
              </a:rPr>
              <a:t>HELP </a:t>
            </a:r>
            <a:r>
              <a:rPr lang="en-US" sz="1400" b="1" dirty="0" smtClean="0"/>
              <a:t>BEING BETTER PROPERTY MANAGERS?</a:t>
            </a:r>
          </a:p>
          <a:p>
            <a:pPr marL="742950" lvl="1" indent="-285750">
              <a:buClr>
                <a:schemeClr val="tx1"/>
              </a:buClr>
              <a:buFont typeface="Arial" charset="0"/>
              <a:buChar char="•"/>
            </a:pPr>
            <a:r>
              <a:rPr lang="en-US" sz="1200" b="1" dirty="0" smtClean="0"/>
              <a:t>24,500 - 40% Out of Area/Out of State Looking for Assistance</a:t>
            </a:r>
          </a:p>
          <a:p>
            <a:pPr marL="742950" lvl="1" indent="-285750">
              <a:buClr>
                <a:schemeClr val="tx1"/>
              </a:buClr>
              <a:buFont typeface="Arial" charset="0"/>
              <a:buChar char="•"/>
            </a:pPr>
            <a:r>
              <a:rPr lang="en-US" sz="1200" b="1" dirty="0" smtClean="0">
                <a:solidFill>
                  <a:srgbClr val="C00000"/>
                </a:solidFill>
              </a:rPr>
              <a:t>9,800 </a:t>
            </a:r>
            <a:r>
              <a:rPr lang="en-US" sz="1200" b="1" dirty="0" smtClean="0"/>
              <a:t>a Year or </a:t>
            </a:r>
            <a:r>
              <a:rPr lang="en-US" sz="1200" b="1" dirty="0" smtClean="0">
                <a:solidFill>
                  <a:srgbClr val="C00000"/>
                </a:solidFill>
              </a:rPr>
              <a:t>816 </a:t>
            </a:r>
            <a:r>
              <a:rPr lang="en-US" sz="1200" b="1" dirty="0" smtClean="0"/>
              <a:t>per Month</a:t>
            </a:r>
            <a:r>
              <a:rPr lang="en-US" sz="1400" b="1" dirty="0" smtClean="0"/>
              <a:t/>
            </a:r>
            <a:br>
              <a:rPr lang="en-US" sz="1400" b="1" dirty="0" smtClean="0"/>
            </a:br>
            <a:endParaRPr lang="en-US" sz="800" b="1" dirty="0" smtClean="0"/>
          </a:p>
        </p:txBody>
      </p:sp>
      <p:sp>
        <p:nvSpPr>
          <p:cNvPr id="9" name="TextBox 8"/>
          <p:cNvSpPr txBox="1"/>
          <p:nvPr/>
        </p:nvSpPr>
        <p:spPr>
          <a:xfrm>
            <a:off x="1524000" y="685801"/>
            <a:ext cx="6248400" cy="584775"/>
          </a:xfrm>
          <a:prstGeom prst="rect">
            <a:avLst/>
          </a:prstGeom>
          <a:noFill/>
          <a:ln w="12700">
            <a:solidFill>
              <a:schemeClr val="tx1"/>
            </a:solidFill>
          </a:ln>
        </p:spPr>
        <p:txBody>
          <a:bodyPr wrap="square" rtlCol="0">
            <a:spAutoFit/>
          </a:bodyPr>
          <a:lstStyle/>
          <a:p>
            <a:pPr algn="ctr"/>
            <a:r>
              <a:rPr lang="en-US" b="1" dirty="0" smtClean="0"/>
              <a:t>THE MYTHICAL CITY OF </a:t>
            </a:r>
            <a:r>
              <a:rPr lang="en-US" b="1" dirty="0" smtClean="0">
                <a:solidFill>
                  <a:srgbClr val="C00000"/>
                </a:solidFill>
              </a:rPr>
              <a:t>BRADYVILLE </a:t>
            </a:r>
            <a:r>
              <a:rPr lang="en-US" b="1" dirty="0" smtClean="0"/>
              <a:t>“A Nice Bunch of People”</a:t>
            </a:r>
            <a:br>
              <a:rPr lang="en-US" b="1" dirty="0" smtClean="0"/>
            </a:br>
            <a:r>
              <a:rPr lang="en-US" sz="1400" b="1" dirty="0" smtClean="0">
                <a:solidFill>
                  <a:srgbClr val="C00000"/>
                </a:solidFill>
              </a:rPr>
              <a:t>300,000 </a:t>
            </a:r>
            <a:r>
              <a:rPr lang="en-US" sz="1400" b="1" dirty="0" smtClean="0"/>
              <a:t>Population - </a:t>
            </a:r>
            <a:r>
              <a:rPr lang="en-US" sz="1400" b="1" dirty="0" smtClean="0">
                <a:solidFill>
                  <a:srgbClr val="C00000"/>
                </a:solidFill>
              </a:rPr>
              <a:t>100,000</a:t>
            </a:r>
            <a:r>
              <a:rPr lang="en-US" sz="1400" b="1" dirty="0" smtClean="0"/>
              <a:t> Households - </a:t>
            </a:r>
            <a:r>
              <a:rPr lang="en-US" sz="1400" b="1" dirty="0" smtClean="0">
                <a:solidFill>
                  <a:srgbClr val="C00000"/>
                </a:solidFill>
              </a:rPr>
              <a:t>35,000</a:t>
            </a:r>
            <a:r>
              <a:rPr lang="en-US" sz="1400" b="1" dirty="0" smtClean="0"/>
              <a:t> Rentals </a:t>
            </a:r>
            <a:endParaRPr lang="en-US" sz="1400" b="1" dirty="0"/>
          </a:p>
        </p:txBody>
      </p:sp>
      <p:sp>
        <p:nvSpPr>
          <p:cNvPr id="2" name="TextBox 1"/>
          <p:cNvSpPr txBox="1"/>
          <p:nvPr/>
        </p:nvSpPr>
        <p:spPr>
          <a:xfrm>
            <a:off x="228600" y="4400550"/>
            <a:ext cx="7391400" cy="461665"/>
          </a:xfrm>
          <a:prstGeom prst="rect">
            <a:avLst/>
          </a:prstGeom>
          <a:noFill/>
          <a:ln w="12700">
            <a:solidFill>
              <a:schemeClr val="tx1"/>
            </a:solidFill>
          </a:ln>
        </p:spPr>
        <p:txBody>
          <a:bodyPr wrap="square" rtlCol="0">
            <a:spAutoFit/>
          </a:bodyPr>
          <a:lstStyle/>
          <a:p>
            <a:pPr algn="ctr"/>
            <a:r>
              <a:rPr lang="en-US" sz="2400" b="1" dirty="0" smtClean="0">
                <a:solidFill>
                  <a:srgbClr val="C00000"/>
                </a:solidFill>
              </a:rPr>
              <a:t>100% </a:t>
            </a:r>
            <a:r>
              <a:rPr lang="en-US" sz="2400" b="1" dirty="0" smtClean="0"/>
              <a:t>OF OWNERS (35,000) NEED MORE INFORMATION</a:t>
            </a:r>
            <a:endParaRPr lang="en-US" sz="2400" b="1" dirty="0"/>
          </a:p>
        </p:txBody>
      </p:sp>
      <p:pic>
        <p:nvPicPr>
          <p:cNvPr id="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952066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mbeale\Desktop\2powerpoint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314" y="1047750"/>
            <a:ext cx="7802486" cy="3351972"/>
          </a:xfrm>
          <a:prstGeom prst="rect">
            <a:avLst/>
          </a:prstGeom>
        </p:spPr>
      </p:pic>
      <p:sp>
        <p:nvSpPr>
          <p:cNvPr id="7" name="TextBox 6"/>
          <p:cNvSpPr txBox="1"/>
          <p:nvPr/>
        </p:nvSpPr>
        <p:spPr>
          <a:xfrm>
            <a:off x="228600" y="209550"/>
            <a:ext cx="5486400" cy="523220"/>
          </a:xfrm>
          <a:prstGeom prst="rect">
            <a:avLst/>
          </a:prstGeom>
          <a:noFill/>
          <a:ln w="12700">
            <a:solidFill>
              <a:schemeClr val="tx1"/>
            </a:solidFill>
          </a:ln>
        </p:spPr>
        <p:txBody>
          <a:bodyPr wrap="square" rtlCol="0">
            <a:spAutoFit/>
          </a:bodyPr>
          <a:lstStyle/>
          <a:p>
            <a:pPr algn="ctr"/>
            <a:r>
              <a:rPr lang="en-US" sz="2800" b="1" dirty="0" smtClean="0">
                <a:effectLst>
                  <a:outerShdw blurRad="38100" dist="38100" dir="2700000" algn="tl">
                    <a:srgbClr val="000000">
                      <a:alpha val="43137"/>
                    </a:srgbClr>
                  </a:outerShdw>
                </a:effectLst>
                <a:latin typeface="+mj-lt"/>
              </a:rPr>
              <a:t>THE LOCAL LANDLORD SEMINAR</a:t>
            </a:r>
            <a:endParaRPr lang="en-US" sz="2800" dirty="0">
              <a:effectLst>
                <a:outerShdw blurRad="38100" dist="38100" dir="2700000" algn="tl">
                  <a:srgbClr val="000000">
                    <a:alpha val="43137"/>
                  </a:srgbClr>
                </a:outerShdw>
              </a:effectLst>
              <a:latin typeface="+mj-lt"/>
            </a:endParaRPr>
          </a:p>
        </p:txBody>
      </p:sp>
      <p:pic>
        <p:nvPicPr>
          <p:cNvPr id="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45748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mbeale\Desktop\2powerpoint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txBox="1">
            <a:spLocks/>
          </p:cNvSpPr>
          <p:nvPr/>
        </p:nvSpPr>
        <p:spPr>
          <a:xfrm>
            <a:off x="1066800" y="971550"/>
            <a:ext cx="6858000" cy="45502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100" b="1" dirty="0" smtClean="0">
                <a:latin typeface="Century Gothic" charset="0"/>
                <a:ea typeface="Century Gothic" charset="0"/>
                <a:cs typeface="Century Gothic" charset="0"/>
              </a:rPr>
              <a:t>HELP OWNERS BECOME BETTER </a:t>
            </a:r>
            <a:r>
              <a:rPr lang="en-US" sz="2100" b="1" dirty="0" smtClean="0">
                <a:solidFill>
                  <a:srgbClr val="C00000"/>
                </a:solidFill>
                <a:latin typeface="Century Gothic" charset="0"/>
                <a:ea typeface="Century Gothic" charset="0"/>
                <a:cs typeface="Century Gothic" charset="0"/>
              </a:rPr>
              <a:t>LORDS</a:t>
            </a:r>
            <a:r>
              <a:rPr lang="en-US" sz="2100" b="1" dirty="0" smtClean="0">
                <a:latin typeface="Century Gothic" charset="0"/>
                <a:ea typeface="Century Gothic" charset="0"/>
                <a:cs typeface="Century Gothic" charset="0"/>
              </a:rPr>
              <a:t> OF THE LAND</a:t>
            </a:r>
            <a:endParaRPr lang="en-US" sz="2100" b="1" dirty="0">
              <a:solidFill>
                <a:srgbClr val="C00000"/>
              </a:solidFill>
              <a:latin typeface="Century Gothic" charset="0"/>
              <a:ea typeface="Century Gothic" charset="0"/>
              <a:cs typeface="Century Gothic" charset="0"/>
            </a:endParaRPr>
          </a:p>
        </p:txBody>
      </p:sp>
      <p:pic>
        <p:nvPicPr>
          <p:cNvPr id="7" name="Content Placeholder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1426571"/>
            <a:ext cx="6858000" cy="2973980"/>
          </a:xfrm>
          <a:prstGeom prst="rect">
            <a:avLst/>
          </a:prstGeom>
        </p:spPr>
      </p:pic>
      <p:sp>
        <p:nvSpPr>
          <p:cNvPr id="8" name="TextBox 7"/>
          <p:cNvSpPr txBox="1"/>
          <p:nvPr/>
        </p:nvSpPr>
        <p:spPr>
          <a:xfrm>
            <a:off x="152400" y="209550"/>
            <a:ext cx="5486400" cy="523220"/>
          </a:xfrm>
          <a:prstGeom prst="rect">
            <a:avLst/>
          </a:prstGeom>
          <a:noFill/>
          <a:ln w="12700">
            <a:solidFill>
              <a:schemeClr val="tx1"/>
            </a:solidFill>
          </a:ln>
        </p:spPr>
        <p:txBody>
          <a:bodyPr wrap="square" rtlCol="0">
            <a:spAutoFit/>
          </a:bodyPr>
          <a:lstStyle/>
          <a:p>
            <a:r>
              <a:rPr lang="en-US" sz="2800" b="1" dirty="0" smtClean="0">
                <a:effectLst>
                  <a:outerShdw blurRad="38100" dist="38100" dir="2700000" algn="tl">
                    <a:srgbClr val="000000">
                      <a:alpha val="43137"/>
                    </a:srgbClr>
                  </a:outerShdw>
                </a:effectLst>
                <a:latin typeface="+mj-lt"/>
              </a:rPr>
              <a:t>THE LOCAL LANDLORD SEMINAR</a:t>
            </a:r>
            <a:endParaRPr lang="en-US" sz="2800" dirty="0">
              <a:effectLst>
                <a:outerShdw blurRad="38100" dist="38100" dir="2700000" algn="tl">
                  <a:srgbClr val="000000">
                    <a:alpha val="43137"/>
                  </a:srgbClr>
                </a:outerShdw>
              </a:effectLst>
              <a:latin typeface="+mj-lt"/>
            </a:endParaRPr>
          </a:p>
        </p:txBody>
      </p:sp>
      <p:pic>
        <p:nvPicPr>
          <p:cNvPr id="1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991420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mbeale\Desktop\2powerpoint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8"/>
          <p:cNvSpPr txBox="1">
            <a:spLocks/>
          </p:cNvSpPr>
          <p:nvPr/>
        </p:nvSpPr>
        <p:spPr>
          <a:xfrm>
            <a:off x="1219200" y="685800"/>
            <a:ext cx="6248400" cy="1257300"/>
          </a:xfrm>
          <a:prstGeom prst="rect">
            <a:avLst/>
          </a:prstGeom>
          <a:ln w="28575">
            <a:solidFill>
              <a:schemeClr val="tx1"/>
            </a:solidFill>
          </a:ln>
        </p:spPr>
        <p:txBody>
          <a:bodyPr vert="horz" lIns="91440" tIns="45720" rIns="91440" bIns="45720" rtlCol="0">
            <a:normAutofit fontScale="325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4200" b="1" dirty="0" smtClean="0">
                <a:solidFill>
                  <a:schemeClr val="tx1"/>
                </a:solidFill>
              </a:rPr>
              <a:t>4</a:t>
            </a:r>
            <a:r>
              <a:rPr lang="en-US" sz="4200" b="1" baseline="30000" dirty="0" smtClean="0">
                <a:solidFill>
                  <a:schemeClr val="tx1"/>
                </a:solidFill>
              </a:rPr>
              <a:t>th</a:t>
            </a:r>
            <a:r>
              <a:rPr lang="en-US" sz="4200" b="1" dirty="0" smtClean="0">
                <a:solidFill>
                  <a:schemeClr val="tx1"/>
                </a:solidFill>
              </a:rPr>
              <a:t> Seminar at Our Main Office 3/10/2018</a:t>
            </a:r>
          </a:p>
          <a:p>
            <a:pPr marL="914400" lvl="1" indent="-457200" algn="l">
              <a:buFont typeface="Arial" charset="0"/>
              <a:buChar char="•"/>
            </a:pPr>
            <a:r>
              <a:rPr lang="en-US" sz="3400" b="1" dirty="0" smtClean="0">
                <a:solidFill>
                  <a:srgbClr val="C00000"/>
                </a:solidFill>
              </a:rPr>
              <a:t>2,000 </a:t>
            </a:r>
            <a:r>
              <a:rPr lang="en-US" sz="3400" b="1" dirty="0" smtClean="0">
                <a:solidFill>
                  <a:schemeClr val="tx1"/>
                </a:solidFill>
              </a:rPr>
              <a:t>Postcards Sent to Local Investment Property Owner</a:t>
            </a:r>
          </a:p>
          <a:p>
            <a:pPr marL="914400" lvl="1" indent="-457200" algn="l">
              <a:buFont typeface="Arial" charset="0"/>
              <a:buChar char="•"/>
            </a:pPr>
            <a:r>
              <a:rPr lang="en-US" sz="3400" b="1" dirty="0" smtClean="0">
                <a:solidFill>
                  <a:srgbClr val="C00000"/>
                </a:solidFill>
              </a:rPr>
              <a:t>45 </a:t>
            </a:r>
            <a:r>
              <a:rPr lang="en-US" sz="3400" b="1" dirty="0" smtClean="0">
                <a:solidFill>
                  <a:schemeClr val="tx1"/>
                </a:solidFill>
              </a:rPr>
              <a:t>Attendees on the Day of Event</a:t>
            </a:r>
          </a:p>
          <a:p>
            <a:pPr marL="914400" lvl="1" indent="-457200" algn="l">
              <a:buFont typeface="Arial" charset="0"/>
              <a:buChar char="•"/>
            </a:pPr>
            <a:r>
              <a:rPr lang="en-US" sz="3400" b="1" dirty="0" smtClean="0">
                <a:solidFill>
                  <a:srgbClr val="C00000"/>
                </a:solidFill>
              </a:rPr>
              <a:t>10 </a:t>
            </a:r>
            <a:r>
              <a:rPr lang="en-US" sz="3400" b="1" dirty="0" smtClean="0">
                <a:solidFill>
                  <a:schemeClr val="tx1"/>
                </a:solidFill>
              </a:rPr>
              <a:t>Interested in our Management Services</a:t>
            </a:r>
          </a:p>
          <a:p>
            <a:pPr marL="914400" lvl="1" indent="-457200" algn="l">
              <a:buFont typeface="Arial" charset="0"/>
              <a:buChar char="•"/>
            </a:pPr>
            <a:r>
              <a:rPr lang="en-US" sz="3400" b="1" dirty="0" smtClean="0">
                <a:solidFill>
                  <a:srgbClr val="C00000"/>
                </a:solidFill>
              </a:rPr>
              <a:t>2 </a:t>
            </a:r>
            <a:r>
              <a:rPr lang="en-US" sz="3400" b="1" dirty="0" smtClean="0">
                <a:solidFill>
                  <a:schemeClr val="tx1"/>
                </a:solidFill>
              </a:rPr>
              <a:t>Interested in Buying/Selling Investment Properties</a:t>
            </a:r>
          </a:p>
          <a:p>
            <a:pPr marL="914400" lvl="1" indent="-457200" algn="l">
              <a:buFont typeface="Arial" charset="0"/>
              <a:buChar char="•"/>
            </a:pPr>
            <a:r>
              <a:rPr lang="en-US" sz="3400" b="1" dirty="0" smtClean="0">
                <a:solidFill>
                  <a:srgbClr val="C00000"/>
                </a:solidFill>
              </a:rPr>
              <a:t>0 </a:t>
            </a:r>
            <a:r>
              <a:rPr lang="en-US" sz="3400" b="1" dirty="0" smtClean="0">
                <a:solidFill>
                  <a:schemeClr val="tx1"/>
                </a:solidFill>
              </a:rPr>
              <a:t>Sandwiches Remaining</a:t>
            </a:r>
            <a:endParaRPr lang="en-US" sz="3400" b="1" dirty="0">
              <a:solidFill>
                <a:schemeClr val="tx1"/>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0807" y="2000250"/>
            <a:ext cx="6266793" cy="2743200"/>
          </a:xfrm>
          <a:prstGeom prst="rect">
            <a:avLst/>
          </a:prstGeom>
        </p:spPr>
      </p:pic>
      <p:sp>
        <p:nvSpPr>
          <p:cNvPr id="8" name="TextBox 7"/>
          <p:cNvSpPr txBox="1"/>
          <p:nvPr/>
        </p:nvSpPr>
        <p:spPr>
          <a:xfrm>
            <a:off x="1219200" y="171450"/>
            <a:ext cx="5486400" cy="523220"/>
          </a:xfrm>
          <a:prstGeom prst="rect">
            <a:avLst/>
          </a:prstGeom>
          <a:noFill/>
          <a:ln w="12700">
            <a:solidFill>
              <a:schemeClr val="tx1"/>
            </a:solidFill>
          </a:ln>
        </p:spPr>
        <p:txBody>
          <a:bodyPr wrap="square" rtlCol="0">
            <a:spAutoFit/>
          </a:bodyPr>
          <a:lstStyle/>
          <a:p>
            <a:pPr algn="ctr"/>
            <a:r>
              <a:rPr lang="en-US" sz="2800" b="1" dirty="0" smtClean="0">
                <a:effectLst>
                  <a:outerShdw blurRad="38100" dist="38100" dir="2700000" algn="tl">
                    <a:srgbClr val="000000">
                      <a:alpha val="43137"/>
                    </a:srgbClr>
                  </a:outerShdw>
                </a:effectLst>
                <a:latin typeface="+mj-lt"/>
              </a:rPr>
              <a:t>THE LOCAL LANDLORD SEMINAR</a:t>
            </a:r>
            <a:endParaRPr lang="en-US" sz="2800" dirty="0">
              <a:effectLst>
                <a:outerShdw blurRad="38100" dist="38100" dir="2700000" algn="tl">
                  <a:srgbClr val="000000">
                    <a:alpha val="43137"/>
                  </a:srgbClr>
                </a:outerShdw>
              </a:effectLst>
              <a:latin typeface="+mj-lt"/>
            </a:endParaRPr>
          </a:p>
        </p:txBody>
      </p:sp>
      <p:pic>
        <p:nvPicPr>
          <p:cNvPr id="1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85028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mbeale\Desktop\2powerpoint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5900" y="1007589"/>
            <a:ext cx="6172200" cy="3474034"/>
          </a:xfrm>
          <a:prstGeom prst="rect">
            <a:avLst/>
          </a:prstGeom>
        </p:spPr>
      </p:pic>
      <p:sp>
        <p:nvSpPr>
          <p:cNvPr id="7" name="TextBox 6"/>
          <p:cNvSpPr txBox="1"/>
          <p:nvPr/>
        </p:nvSpPr>
        <p:spPr>
          <a:xfrm>
            <a:off x="1828800" y="260375"/>
            <a:ext cx="5486400" cy="523220"/>
          </a:xfrm>
          <a:prstGeom prst="rect">
            <a:avLst/>
          </a:prstGeom>
          <a:noFill/>
          <a:ln w="12700">
            <a:solidFill>
              <a:schemeClr val="tx1"/>
            </a:solidFill>
          </a:ln>
        </p:spPr>
        <p:txBody>
          <a:bodyPr wrap="square" rtlCol="0">
            <a:spAutoFit/>
          </a:bodyPr>
          <a:lstStyle/>
          <a:p>
            <a:pPr algn="ctr"/>
            <a:r>
              <a:rPr lang="en-US" sz="2800" b="1" dirty="0" smtClean="0">
                <a:effectLst>
                  <a:outerShdw blurRad="38100" dist="38100" dir="2700000" algn="tl">
                    <a:srgbClr val="000000">
                      <a:alpha val="43137"/>
                    </a:srgbClr>
                  </a:outerShdw>
                </a:effectLst>
                <a:latin typeface="+mj-lt"/>
              </a:rPr>
              <a:t>THE REVENUE STREAMS</a:t>
            </a:r>
            <a:endParaRPr lang="en-US" sz="2800" dirty="0">
              <a:effectLst>
                <a:outerShdw blurRad="38100" dist="38100" dir="2700000" algn="tl">
                  <a:srgbClr val="000000">
                    <a:alpha val="43137"/>
                  </a:srgbClr>
                </a:outerShdw>
              </a:effectLst>
              <a:latin typeface="+mj-lt"/>
            </a:endParaRPr>
          </a:p>
        </p:txBody>
      </p:sp>
      <p:pic>
        <p:nvPicPr>
          <p:cNvPr id="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810597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mbeale\Desktop\2powerpoint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txBox="1">
            <a:spLocks/>
          </p:cNvSpPr>
          <p:nvPr/>
        </p:nvSpPr>
        <p:spPr>
          <a:xfrm>
            <a:off x="533400" y="971550"/>
            <a:ext cx="4038600" cy="339447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85750" indent="-285750" algn="l">
              <a:buClr>
                <a:schemeClr val="tx1"/>
              </a:buClr>
              <a:buFont typeface="Arial" charset="0"/>
              <a:buChar char="•"/>
            </a:pPr>
            <a:r>
              <a:rPr lang="en-US" sz="1800" b="1" dirty="0" smtClean="0">
                <a:solidFill>
                  <a:schemeClr val="tx1"/>
                </a:solidFill>
              </a:rPr>
              <a:t>PROPERTY MANAGEMENT</a:t>
            </a:r>
          </a:p>
          <a:p>
            <a:pPr marL="800100" lvl="1" indent="-342900" algn="l">
              <a:spcBef>
                <a:spcPts val="0"/>
              </a:spcBef>
              <a:buClr>
                <a:schemeClr val="tx1"/>
              </a:buClr>
              <a:buFont typeface="Wingdings" charset="2"/>
              <a:buChar char="ü"/>
            </a:pPr>
            <a:r>
              <a:rPr lang="en-US" sz="1800" b="1" dirty="0" smtClean="0">
                <a:solidFill>
                  <a:srgbClr val="C00000"/>
                </a:solidFill>
              </a:rPr>
              <a:t>Progressive Property Management, Inc.</a:t>
            </a:r>
          </a:p>
          <a:p>
            <a:pPr marL="285750" indent="-285750" algn="l">
              <a:spcBef>
                <a:spcPts val="1680"/>
              </a:spcBef>
              <a:buClr>
                <a:schemeClr val="tx1"/>
              </a:buClr>
              <a:buFont typeface="Arial" charset="0"/>
              <a:buChar char="•"/>
            </a:pPr>
            <a:r>
              <a:rPr lang="en-US" sz="1800" b="1" dirty="0" smtClean="0">
                <a:solidFill>
                  <a:schemeClr val="tx1"/>
                </a:solidFill>
              </a:rPr>
              <a:t>TRADITIONAL REAL ESTATE</a:t>
            </a:r>
          </a:p>
          <a:p>
            <a:pPr marL="800100" lvl="1" indent="-342900" algn="l">
              <a:spcBef>
                <a:spcPts val="0"/>
              </a:spcBef>
              <a:buClr>
                <a:schemeClr val="tx1"/>
              </a:buClr>
              <a:buFont typeface="Wingdings" charset="2"/>
              <a:buChar char="ü"/>
            </a:pPr>
            <a:r>
              <a:rPr lang="en-US" sz="1800" b="1" dirty="0" smtClean="0">
                <a:solidFill>
                  <a:srgbClr val="C00000"/>
                </a:solidFill>
              </a:rPr>
              <a:t>Partners Real Estate Group</a:t>
            </a:r>
          </a:p>
          <a:p>
            <a:pPr lvl="2" algn="l">
              <a:spcBef>
                <a:spcPts val="0"/>
              </a:spcBef>
              <a:buClr>
                <a:schemeClr val="tx1"/>
              </a:buClr>
              <a:buFont typeface="Arial" charset="0"/>
              <a:buChar char="•"/>
            </a:pPr>
            <a:r>
              <a:rPr lang="en-US" sz="1400" b="1" dirty="0" smtClean="0">
                <a:solidFill>
                  <a:schemeClr val="tx1"/>
                </a:solidFill>
              </a:rPr>
              <a:t>90/10 Split</a:t>
            </a:r>
          </a:p>
          <a:p>
            <a:pPr marL="285750" indent="-285750" algn="l">
              <a:spcBef>
                <a:spcPts val="1680"/>
              </a:spcBef>
              <a:buClr>
                <a:schemeClr val="tx1"/>
              </a:buClr>
              <a:buFont typeface="Arial" charset="0"/>
              <a:buChar char="•"/>
            </a:pPr>
            <a:r>
              <a:rPr lang="en-US" sz="1800" b="1" dirty="0" smtClean="0">
                <a:solidFill>
                  <a:schemeClr val="tx1"/>
                </a:solidFill>
              </a:rPr>
              <a:t>REDUCED COST REAL ESTATE</a:t>
            </a:r>
          </a:p>
          <a:p>
            <a:pPr marL="800100" lvl="1" indent="-342900" algn="l">
              <a:spcBef>
                <a:spcPts val="0"/>
              </a:spcBef>
              <a:buClr>
                <a:schemeClr val="tx1"/>
              </a:buClr>
              <a:buFont typeface="Wingdings" charset="2"/>
              <a:buChar char="ü"/>
            </a:pPr>
            <a:r>
              <a:rPr lang="en-US" sz="1800" b="1" dirty="0" smtClean="0">
                <a:solidFill>
                  <a:srgbClr val="C00000"/>
                </a:solidFill>
              </a:rPr>
              <a:t>3Point5 Realty</a:t>
            </a:r>
          </a:p>
          <a:p>
            <a:pPr marL="1200150" lvl="2" indent="-285750" algn="l">
              <a:buClr>
                <a:schemeClr val="tx1"/>
              </a:buClr>
              <a:buFont typeface="Arial" charset="0"/>
              <a:buChar char="•"/>
            </a:pPr>
            <a:r>
              <a:rPr lang="en-US" sz="1400" b="1" dirty="0" smtClean="0">
                <a:solidFill>
                  <a:schemeClr val="tx1"/>
                </a:solidFill>
              </a:rPr>
              <a:t>3.5% Total Cost to Sell</a:t>
            </a:r>
          </a:p>
          <a:p>
            <a:pPr marL="285750" indent="-285750" algn="l">
              <a:spcBef>
                <a:spcPts val="1680"/>
              </a:spcBef>
              <a:buClr>
                <a:schemeClr val="tx1"/>
              </a:buClr>
              <a:buFont typeface="Arial" charset="0"/>
              <a:buChar char="•"/>
            </a:pPr>
            <a:r>
              <a:rPr lang="en-US" sz="1800" b="1" dirty="0" smtClean="0">
                <a:solidFill>
                  <a:schemeClr val="tx1"/>
                </a:solidFill>
              </a:rPr>
              <a:t>REDUCED COST BROKERAGE</a:t>
            </a:r>
          </a:p>
          <a:p>
            <a:pPr marL="800100" lvl="1" indent="-342900" algn="l">
              <a:spcBef>
                <a:spcPts val="0"/>
              </a:spcBef>
              <a:buClr>
                <a:schemeClr val="tx1"/>
              </a:buClr>
              <a:buFont typeface="Wingdings" charset="2"/>
              <a:buChar char="ü"/>
            </a:pPr>
            <a:r>
              <a:rPr lang="en-US" sz="1800" b="1" dirty="0" smtClean="0">
                <a:solidFill>
                  <a:srgbClr val="C00000"/>
                </a:solidFill>
              </a:rPr>
              <a:t>Progressive Realty Group</a:t>
            </a:r>
          </a:p>
          <a:p>
            <a:pPr marL="1200150" lvl="2" indent="-285750" algn="l">
              <a:buClr>
                <a:schemeClr val="tx1"/>
              </a:buClr>
              <a:buFont typeface="Arial" charset="0"/>
              <a:buChar char="•"/>
            </a:pPr>
            <a:r>
              <a:rPr lang="en-US" sz="1400" b="1" dirty="0" smtClean="0">
                <a:solidFill>
                  <a:schemeClr val="tx1"/>
                </a:solidFill>
              </a:rPr>
              <a:t>$250 Monthly Fee</a:t>
            </a:r>
            <a:endParaRPr lang="en-US" sz="1400" dirty="0">
              <a:solidFill>
                <a:schemeClr val="tx1"/>
              </a:solidFill>
            </a:endParaRPr>
          </a:p>
        </p:txBody>
      </p:sp>
      <p:sp>
        <p:nvSpPr>
          <p:cNvPr id="7" name="Content Placeholder 6"/>
          <p:cNvSpPr txBox="1">
            <a:spLocks/>
          </p:cNvSpPr>
          <p:nvPr/>
        </p:nvSpPr>
        <p:spPr>
          <a:xfrm>
            <a:off x="4267200" y="1006078"/>
            <a:ext cx="4038600" cy="3394472"/>
          </a:xfrm>
          <a:prstGeom prst="rect">
            <a:avLst/>
          </a:prstGeom>
        </p:spPr>
        <p:txBody>
          <a:bodyPr>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5750" indent="-285750">
              <a:buClr>
                <a:schemeClr val="tx1"/>
              </a:buClr>
              <a:buFont typeface="Arial" charset="0"/>
              <a:buChar char="•"/>
            </a:pPr>
            <a:r>
              <a:rPr lang="en-US" sz="2000" b="1" dirty="0" smtClean="0"/>
              <a:t>INVESTMENT SYNDICATIONS</a:t>
            </a:r>
          </a:p>
          <a:p>
            <a:pPr lvl="1">
              <a:spcBef>
                <a:spcPts val="0"/>
              </a:spcBef>
              <a:buClr>
                <a:schemeClr val="tx1"/>
              </a:buClr>
              <a:buFont typeface="Wingdings" charset="2"/>
              <a:buChar char="ü"/>
            </a:pPr>
            <a:r>
              <a:rPr lang="en-US" sz="2000" b="1" dirty="0" smtClean="0">
                <a:solidFill>
                  <a:srgbClr val="C00000"/>
                </a:solidFill>
              </a:rPr>
              <a:t>Carpe Diem Developers</a:t>
            </a:r>
          </a:p>
          <a:p>
            <a:pPr marL="1200150" lvl="2" indent="-285750">
              <a:buClr>
                <a:schemeClr val="tx1"/>
              </a:buClr>
              <a:buFont typeface="Arial" charset="0"/>
              <a:buChar char="•"/>
            </a:pPr>
            <a:r>
              <a:rPr lang="en-US" sz="1600" b="1" dirty="0" smtClean="0"/>
              <a:t>10% Investment Fee</a:t>
            </a:r>
          </a:p>
          <a:p>
            <a:pPr marL="285750" indent="-285750">
              <a:spcBef>
                <a:spcPts val="1800"/>
              </a:spcBef>
              <a:buClr>
                <a:schemeClr val="tx1"/>
              </a:buClr>
              <a:buFont typeface="Arial" charset="0"/>
              <a:buChar char="•"/>
            </a:pPr>
            <a:r>
              <a:rPr lang="en-US" sz="2000" b="1" dirty="0" smtClean="0"/>
              <a:t>MAINTENANCE DIVISION</a:t>
            </a:r>
          </a:p>
          <a:p>
            <a:pPr lvl="1">
              <a:spcBef>
                <a:spcPts val="0"/>
              </a:spcBef>
              <a:buClr>
                <a:schemeClr val="tx1"/>
              </a:buClr>
              <a:buFont typeface="Wingdings" charset="2"/>
              <a:buChar char="ü"/>
            </a:pPr>
            <a:r>
              <a:rPr lang="en-US" sz="2000" b="1" dirty="0" smtClean="0">
                <a:solidFill>
                  <a:srgbClr val="C00000"/>
                </a:solidFill>
              </a:rPr>
              <a:t>Sierra Maintenance Services</a:t>
            </a:r>
          </a:p>
          <a:p>
            <a:pPr lvl="1">
              <a:spcBef>
                <a:spcPts val="0"/>
              </a:spcBef>
              <a:buClr>
                <a:schemeClr val="tx1"/>
              </a:buClr>
              <a:buFont typeface="Wingdings" charset="2"/>
              <a:buChar char="ü"/>
            </a:pPr>
            <a:r>
              <a:rPr lang="en-US" sz="2000" b="1" dirty="0" smtClean="0">
                <a:solidFill>
                  <a:srgbClr val="C00000"/>
                </a:solidFill>
              </a:rPr>
              <a:t>Onsight Inspections</a:t>
            </a:r>
            <a:br>
              <a:rPr lang="en-US" sz="2000" b="1" dirty="0" smtClean="0">
                <a:solidFill>
                  <a:srgbClr val="C00000"/>
                </a:solidFill>
              </a:rPr>
            </a:br>
            <a:endParaRPr lang="en-US" sz="2000" b="1" dirty="0" smtClean="0">
              <a:solidFill>
                <a:srgbClr val="C00000"/>
              </a:solidFill>
            </a:endParaRPr>
          </a:p>
          <a:p>
            <a:pPr marL="287338" indent="-287338">
              <a:spcBef>
                <a:spcPts val="0"/>
              </a:spcBef>
              <a:buClr>
                <a:schemeClr val="tx1"/>
              </a:buClr>
              <a:buFont typeface="Arial" charset="0"/>
              <a:buChar char="•"/>
            </a:pPr>
            <a:r>
              <a:rPr lang="en-US" sz="2000" b="1" dirty="0" smtClean="0"/>
              <a:t>MAPFRE INSURANCE</a:t>
            </a:r>
          </a:p>
          <a:p>
            <a:pPr lvl="1" indent="-342900">
              <a:spcBef>
                <a:spcPts val="0"/>
              </a:spcBef>
              <a:buClr>
                <a:schemeClr val="tx1"/>
              </a:buClr>
              <a:buFont typeface="Wingdings" charset="2"/>
              <a:buChar char="ü"/>
            </a:pPr>
            <a:r>
              <a:rPr lang="en-US" sz="2100" b="1" dirty="0" smtClean="0">
                <a:solidFill>
                  <a:srgbClr val="C00000"/>
                </a:solidFill>
              </a:rPr>
              <a:t>Sierra Vista Insurance Services</a:t>
            </a:r>
          </a:p>
          <a:p>
            <a:pPr marL="285750" indent="-285750">
              <a:spcBef>
                <a:spcPts val="1680"/>
              </a:spcBef>
              <a:buClr>
                <a:schemeClr val="tx1"/>
              </a:buClr>
              <a:buFont typeface="Arial" charset="0"/>
              <a:buChar char="•"/>
            </a:pPr>
            <a:r>
              <a:rPr lang="en-US" sz="2000" b="1" dirty="0" smtClean="0"/>
              <a:t>ESCROW</a:t>
            </a:r>
          </a:p>
          <a:p>
            <a:pPr lvl="1">
              <a:spcBef>
                <a:spcPts val="0"/>
              </a:spcBef>
              <a:buClr>
                <a:schemeClr val="tx1"/>
              </a:buClr>
              <a:buFont typeface="Wingdings" charset="2"/>
              <a:buChar char="ü"/>
            </a:pPr>
            <a:r>
              <a:rPr lang="en-US" sz="2000" b="1" dirty="0" smtClean="0">
                <a:solidFill>
                  <a:srgbClr val="C00000"/>
                </a:solidFill>
              </a:rPr>
              <a:t>Ally Escrow</a:t>
            </a:r>
            <a:r>
              <a:rPr lang="en-US" sz="2000" b="1" dirty="0" smtClean="0"/>
              <a:t>	</a:t>
            </a:r>
          </a:p>
          <a:p>
            <a:pPr marL="285750" indent="-285750">
              <a:spcBef>
                <a:spcPts val="1680"/>
              </a:spcBef>
              <a:buClr>
                <a:schemeClr val="tx1"/>
              </a:buClr>
              <a:buFont typeface="Arial" charset="0"/>
              <a:buChar char="•"/>
            </a:pPr>
            <a:r>
              <a:rPr lang="en-US" sz="2000" b="1" dirty="0" smtClean="0"/>
              <a:t>BRADY CONSULTING GROUP</a:t>
            </a:r>
          </a:p>
          <a:p>
            <a:pPr marL="285750" indent="-285750">
              <a:spcBef>
                <a:spcPts val="1680"/>
              </a:spcBef>
              <a:buClr>
                <a:schemeClr val="tx1"/>
              </a:buClr>
              <a:buFont typeface="Arial" charset="0"/>
              <a:buChar char="•"/>
            </a:pPr>
            <a:r>
              <a:rPr lang="en-US" sz="2000" b="1" dirty="0" smtClean="0"/>
              <a:t>THE BRADY BUNCH OF REALTORS</a:t>
            </a:r>
            <a:endParaRPr lang="en-US" sz="2000" dirty="0"/>
          </a:p>
        </p:txBody>
      </p:sp>
      <p:sp>
        <p:nvSpPr>
          <p:cNvPr id="8" name="TextBox 7"/>
          <p:cNvSpPr txBox="1"/>
          <p:nvPr/>
        </p:nvSpPr>
        <p:spPr>
          <a:xfrm>
            <a:off x="1828800" y="209550"/>
            <a:ext cx="5486400" cy="523220"/>
          </a:xfrm>
          <a:prstGeom prst="rect">
            <a:avLst/>
          </a:prstGeom>
          <a:noFill/>
          <a:ln w="12700">
            <a:solidFill>
              <a:schemeClr val="tx1"/>
            </a:solidFill>
          </a:ln>
        </p:spPr>
        <p:txBody>
          <a:bodyPr wrap="square" rtlCol="0">
            <a:spAutoFit/>
          </a:bodyPr>
          <a:lstStyle/>
          <a:p>
            <a:r>
              <a:rPr lang="en-US" sz="2800" b="1" smtClean="0">
                <a:latin typeface="+mj-lt"/>
              </a:rPr>
              <a:t>SOURCE OF THE REVENUE STREAMS</a:t>
            </a:r>
            <a:endParaRPr lang="en-US" sz="2800" dirty="0">
              <a:latin typeface="+mj-lt"/>
            </a:endParaRPr>
          </a:p>
        </p:txBody>
      </p:sp>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519774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mbeale\Desktop\2powerpoint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txBox="1">
            <a:spLocks/>
          </p:cNvSpPr>
          <p:nvPr/>
        </p:nvSpPr>
        <p:spPr>
          <a:xfrm>
            <a:off x="228600" y="742950"/>
            <a:ext cx="4419600" cy="3738563"/>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85750" indent="-285750" algn="l">
              <a:spcBef>
                <a:spcPts val="0"/>
              </a:spcBef>
              <a:spcAft>
                <a:spcPts val="300"/>
              </a:spcAft>
              <a:buClr>
                <a:schemeClr val="tx1"/>
              </a:buClr>
              <a:buFont typeface="Arial" charset="0"/>
              <a:buChar char="•"/>
            </a:pPr>
            <a:r>
              <a:rPr lang="en-US" sz="2000" b="1" dirty="0" smtClean="0">
                <a:solidFill>
                  <a:schemeClr val="tx1"/>
                </a:solidFill>
              </a:rPr>
              <a:t>Management Income from </a:t>
            </a:r>
            <a:r>
              <a:rPr lang="en-US" sz="2000" b="1" dirty="0" smtClean="0">
                <a:solidFill>
                  <a:srgbClr val="C00000"/>
                </a:solidFill>
              </a:rPr>
              <a:t>Owners</a:t>
            </a:r>
          </a:p>
          <a:p>
            <a:pPr marL="685800" lvl="1" algn="l">
              <a:spcBef>
                <a:spcPts val="0"/>
              </a:spcBef>
              <a:spcAft>
                <a:spcPts val="300"/>
              </a:spcAft>
              <a:buClr>
                <a:schemeClr val="tx1"/>
              </a:buClr>
              <a:buFont typeface="Arial" charset="0"/>
              <a:buChar char="•"/>
            </a:pPr>
            <a:r>
              <a:rPr lang="en-US" sz="1600" b="1" dirty="0" smtClean="0">
                <a:solidFill>
                  <a:schemeClr val="tx1"/>
                </a:solidFill>
              </a:rPr>
              <a:t>Monthly Management Fee</a:t>
            </a:r>
          </a:p>
          <a:p>
            <a:pPr marL="685800" lvl="1" algn="l">
              <a:spcBef>
                <a:spcPts val="0"/>
              </a:spcBef>
              <a:spcAft>
                <a:spcPts val="300"/>
              </a:spcAft>
              <a:buClr>
                <a:schemeClr val="tx1"/>
              </a:buClr>
              <a:buFont typeface="Arial" charset="0"/>
              <a:buChar char="•"/>
            </a:pPr>
            <a:r>
              <a:rPr lang="en-US" sz="1600" b="1" dirty="0" smtClean="0">
                <a:solidFill>
                  <a:schemeClr val="tx1"/>
                </a:solidFill>
              </a:rPr>
              <a:t>Tenant Acquisition/Placement</a:t>
            </a:r>
          </a:p>
          <a:p>
            <a:pPr marL="685800" lvl="1" algn="l">
              <a:spcBef>
                <a:spcPts val="0"/>
              </a:spcBef>
              <a:spcAft>
                <a:spcPts val="300"/>
              </a:spcAft>
              <a:buClr>
                <a:schemeClr val="tx1"/>
              </a:buClr>
              <a:buFont typeface="Arial" charset="0"/>
              <a:buChar char="•"/>
            </a:pPr>
            <a:r>
              <a:rPr lang="en-US" sz="1600" b="1" dirty="0" smtClean="0">
                <a:solidFill>
                  <a:schemeClr val="tx1"/>
                </a:solidFill>
              </a:rPr>
              <a:t>Eviction Assistance</a:t>
            </a:r>
          </a:p>
          <a:p>
            <a:pPr marL="685800" lvl="1" algn="l">
              <a:spcBef>
                <a:spcPts val="0"/>
              </a:spcBef>
              <a:spcAft>
                <a:spcPts val="300"/>
              </a:spcAft>
              <a:buClr>
                <a:schemeClr val="tx1"/>
              </a:buClr>
              <a:buFont typeface="Arial" charset="0"/>
              <a:buChar char="•"/>
            </a:pPr>
            <a:r>
              <a:rPr lang="en-US" sz="1600" b="1" dirty="0" smtClean="0">
                <a:solidFill>
                  <a:schemeClr val="tx1"/>
                </a:solidFill>
              </a:rPr>
              <a:t>Late Fees</a:t>
            </a:r>
          </a:p>
          <a:p>
            <a:pPr marL="685800" lvl="1" algn="l">
              <a:spcBef>
                <a:spcPts val="0"/>
              </a:spcBef>
              <a:spcAft>
                <a:spcPts val="300"/>
              </a:spcAft>
              <a:buClr>
                <a:schemeClr val="tx1"/>
              </a:buClr>
              <a:buFont typeface="Arial" charset="0"/>
              <a:buChar char="•"/>
            </a:pPr>
            <a:r>
              <a:rPr lang="en-US" sz="1600" b="1" dirty="0" smtClean="0">
                <a:solidFill>
                  <a:schemeClr val="tx1"/>
                </a:solidFill>
              </a:rPr>
              <a:t>Applications Fees</a:t>
            </a:r>
            <a:r>
              <a:rPr lang="en-US" sz="1100" b="1" dirty="0" smtClean="0">
                <a:solidFill>
                  <a:schemeClr val="tx1"/>
                </a:solidFill>
              </a:rPr>
              <a:t/>
            </a:r>
            <a:br>
              <a:rPr lang="en-US" sz="1100" b="1" dirty="0" smtClean="0">
                <a:solidFill>
                  <a:schemeClr val="tx1"/>
                </a:solidFill>
              </a:rPr>
            </a:br>
            <a:endParaRPr lang="en-US" sz="1800" b="1" dirty="0" smtClean="0">
              <a:solidFill>
                <a:schemeClr val="tx1"/>
              </a:solidFill>
            </a:endParaRPr>
          </a:p>
          <a:p>
            <a:pPr marL="285750" indent="-285750" algn="l">
              <a:spcBef>
                <a:spcPts val="0"/>
              </a:spcBef>
              <a:spcAft>
                <a:spcPts val="300"/>
              </a:spcAft>
              <a:buClr>
                <a:schemeClr val="tx1"/>
              </a:buClr>
              <a:buFont typeface="Arial" charset="0"/>
              <a:buChar char="•"/>
            </a:pPr>
            <a:r>
              <a:rPr lang="en-US" sz="2000" b="1" dirty="0" smtClean="0">
                <a:solidFill>
                  <a:srgbClr val="C00000"/>
                </a:solidFill>
              </a:rPr>
              <a:t>Affiliated</a:t>
            </a:r>
            <a:r>
              <a:rPr lang="en-US" sz="2000" b="1" dirty="0" smtClean="0">
                <a:solidFill>
                  <a:schemeClr val="tx1"/>
                </a:solidFill>
              </a:rPr>
              <a:t> Income Streams</a:t>
            </a:r>
          </a:p>
          <a:p>
            <a:pPr marL="685800" lvl="1" algn="l">
              <a:spcBef>
                <a:spcPts val="0"/>
              </a:spcBef>
              <a:spcAft>
                <a:spcPts val="300"/>
              </a:spcAft>
              <a:buClr>
                <a:schemeClr val="tx1"/>
              </a:buClr>
              <a:buFont typeface="Arial" charset="0"/>
              <a:buChar char="•"/>
            </a:pPr>
            <a:r>
              <a:rPr lang="en-US" sz="1600" b="1" dirty="0" smtClean="0">
                <a:solidFill>
                  <a:schemeClr val="tx1"/>
                </a:solidFill>
              </a:rPr>
              <a:t>Analyzed Bank Accounts</a:t>
            </a:r>
          </a:p>
          <a:p>
            <a:pPr marL="685800" lvl="1" algn="l">
              <a:spcBef>
                <a:spcPts val="0"/>
              </a:spcBef>
              <a:spcAft>
                <a:spcPts val="300"/>
              </a:spcAft>
              <a:buClr>
                <a:schemeClr val="tx1"/>
              </a:buClr>
              <a:buFont typeface="Arial" charset="0"/>
              <a:buChar char="•"/>
            </a:pPr>
            <a:r>
              <a:rPr lang="en-US" sz="1600" b="1" dirty="0" smtClean="0">
                <a:solidFill>
                  <a:schemeClr val="tx1"/>
                </a:solidFill>
              </a:rPr>
              <a:t>Onsight Inspections</a:t>
            </a:r>
          </a:p>
          <a:p>
            <a:pPr marL="685800" lvl="1" algn="l">
              <a:spcBef>
                <a:spcPts val="0"/>
              </a:spcBef>
              <a:spcAft>
                <a:spcPts val="300"/>
              </a:spcAft>
              <a:buClr>
                <a:schemeClr val="tx1"/>
              </a:buClr>
              <a:buFont typeface="Arial" charset="0"/>
              <a:buChar char="•"/>
            </a:pPr>
            <a:r>
              <a:rPr lang="en-US" sz="1600" b="1" dirty="0" smtClean="0">
                <a:solidFill>
                  <a:schemeClr val="tx1"/>
                </a:solidFill>
              </a:rPr>
              <a:t>Maintenance Revenues</a:t>
            </a:r>
          </a:p>
          <a:p>
            <a:pPr marL="685800" lvl="1" algn="l">
              <a:spcBef>
                <a:spcPts val="0"/>
              </a:spcBef>
              <a:spcAft>
                <a:spcPts val="300"/>
              </a:spcAft>
              <a:buClr>
                <a:schemeClr val="tx1"/>
              </a:buClr>
              <a:buFont typeface="Arial" charset="0"/>
              <a:buChar char="•"/>
            </a:pPr>
            <a:r>
              <a:rPr lang="en-US" sz="1600" b="1" dirty="0" smtClean="0">
                <a:solidFill>
                  <a:schemeClr val="tx1"/>
                </a:solidFill>
              </a:rPr>
              <a:t>Carpet Cleaning</a:t>
            </a:r>
          </a:p>
          <a:p>
            <a:pPr marL="685800" lvl="1" algn="l">
              <a:spcBef>
                <a:spcPts val="0"/>
              </a:spcBef>
              <a:spcAft>
                <a:spcPts val="300"/>
              </a:spcAft>
              <a:buClr>
                <a:schemeClr val="tx1"/>
              </a:buClr>
              <a:buFont typeface="Arial" charset="0"/>
              <a:buChar char="•"/>
            </a:pPr>
            <a:r>
              <a:rPr lang="en-US" sz="1600" b="1" dirty="0" smtClean="0">
                <a:solidFill>
                  <a:schemeClr val="tx1"/>
                </a:solidFill>
              </a:rPr>
              <a:t>Applications/Lease Ups</a:t>
            </a:r>
          </a:p>
          <a:p>
            <a:pPr marL="685800" lvl="1" algn="l">
              <a:spcBef>
                <a:spcPts val="0"/>
              </a:spcBef>
              <a:spcAft>
                <a:spcPts val="300"/>
              </a:spcAft>
              <a:buClr>
                <a:schemeClr val="tx1"/>
              </a:buClr>
              <a:buFont typeface="Arial" charset="0"/>
              <a:buChar char="•"/>
            </a:pPr>
            <a:r>
              <a:rPr lang="en-US" sz="1600" b="1" dirty="0" smtClean="0">
                <a:solidFill>
                  <a:schemeClr val="tx1"/>
                </a:solidFill>
              </a:rPr>
              <a:t>Insurance – Renter’s, Owner’s &amp; Auto</a:t>
            </a:r>
          </a:p>
          <a:p>
            <a:pPr marL="285750" indent="-285750">
              <a:spcBef>
                <a:spcPts val="0"/>
              </a:spcBef>
              <a:buClr>
                <a:schemeClr val="tx1"/>
              </a:buClr>
              <a:buFont typeface="Arial" charset="0"/>
              <a:buChar char="•"/>
            </a:pPr>
            <a:endParaRPr lang="en-US" sz="1600" b="1" dirty="0" smtClean="0"/>
          </a:p>
        </p:txBody>
      </p:sp>
      <p:sp>
        <p:nvSpPr>
          <p:cNvPr id="7" name="Content Placeholder 4"/>
          <p:cNvSpPr txBox="1">
            <a:spLocks/>
          </p:cNvSpPr>
          <p:nvPr/>
        </p:nvSpPr>
        <p:spPr>
          <a:xfrm>
            <a:off x="4419600" y="742950"/>
            <a:ext cx="4800600" cy="35433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85750" indent="-285750" algn="l">
              <a:spcBef>
                <a:spcPts val="0"/>
              </a:spcBef>
              <a:spcAft>
                <a:spcPts val="300"/>
              </a:spcAft>
              <a:buClr>
                <a:schemeClr val="tx1"/>
              </a:buClr>
              <a:buFont typeface="Arial" charset="0"/>
              <a:buChar char="•"/>
            </a:pPr>
            <a:r>
              <a:rPr lang="en-US" sz="2000" b="1" dirty="0" smtClean="0">
                <a:solidFill>
                  <a:schemeClr val="tx1"/>
                </a:solidFill>
              </a:rPr>
              <a:t>Management Income from </a:t>
            </a:r>
            <a:r>
              <a:rPr lang="en-US" sz="2000" b="1" dirty="0" smtClean="0">
                <a:solidFill>
                  <a:srgbClr val="C00000"/>
                </a:solidFill>
              </a:rPr>
              <a:t>Tenants</a:t>
            </a:r>
          </a:p>
          <a:p>
            <a:pPr marL="685800" lvl="1" algn="l">
              <a:spcBef>
                <a:spcPts val="0"/>
              </a:spcBef>
              <a:spcAft>
                <a:spcPts val="300"/>
              </a:spcAft>
              <a:buClr>
                <a:schemeClr val="tx1"/>
              </a:buClr>
              <a:buFont typeface="Arial" charset="0"/>
              <a:buChar char="•"/>
            </a:pPr>
            <a:r>
              <a:rPr lang="en-US" sz="1600" b="1" dirty="0" smtClean="0">
                <a:solidFill>
                  <a:schemeClr val="tx1"/>
                </a:solidFill>
              </a:rPr>
              <a:t>Annual Lease Renewal</a:t>
            </a:r>
          </a:p>
          <a:p>
            <a:pPr marL="685800" lvl="1" algn="l">
              <a:spcBef>
                <a:spcPts val="0"/>
              </a:spcBef>
              <a:spcAft>
                <a:spcPts val="300"/>
              </a:spcAft>
              <a:buClr>
                <a:schemeClr val="tx1"/>
              </a:buClr>
              <a:buFont typeface="Arial" charset="0"/>
              <a:buChar char="•"/>
            </a:pPr>
            <a:r>
              <a:rPr lang="en-US" sz="1600" b="1" dirty="0" smtClean="0">
                <a:solidFill>
                  <a:schemeClr val="tx1"/>
                </a:solidFill>
              </a:rPr>
              <a:t>Lease Breakage</a:t>
            </a:r>
          </a:p>
          <a:p>
            <a:pPr marL="685800" lvl="1" algn="l">
              <a:spcBef>
                <a:spcPts val="0"/>
              </a:spcBef>
              <a:spcAft>
                <a:spcPts val="300"/>
              </a:spcAft>
              <a:buClr>
                <a:schemeClr val="tx1"/>
              </a:buClr>
              <a:buFont typeface="Arial" charset="0"/>
              <a:buChar char="•"/>
            </a:pPr>
            <a:r>
              <a:rPr lang="en-US" sz="1600" b="1" dirty="0" smtClean="0">
                <a:solidFill>
                  <a:schemeClr val="tx1"/>
                </a:solidFill>
              </a:rPr>
              <a:t>Lease Administration Fee</a:t>
            </a:r>
          </a:p>
          <a:p>
            <a:pPr marL="685800" lvl="1" algn="l">
              <a:spcBef>
                <a:spcPts val="0"/>
              </a:spcBef>
              <a:spcAft>
                <a:spcPts val="300"/>
              </a:spcAft>
              <a:buClr>
                <a:schemeClr val="tx1"/>
              </a:buClr>
              <a:buFont typeface="Arial" charset="0"/>
              <a:buChar char="•"/>
            </a:pPr>
            <a:r>
              <a:rPr lang="en-US" sz="1600" b="1" dirty="0" smtClean="0">
                <a:solidFill>
                  <a:schemeClr val="tx1"/>
                </a:solidFill>
              </a:rPr>
              <a:t>Tenant Liability Insurance</a:t>
            </a:r>
          </a:p>
          <a:p>
            <a:pPr marL="685800" lvl="1" algn="l">
              <a:spcBef>
                <a:spcPts val="0"/>
              </a:spcBef>
              <a:spcAft>
                <a:spcPts val="300"/>
              </a:spcAft>
              <a:buClr>
                <a:schemeClr val="tx1"/>
              </a:buClr>
              <a:buFont typeface="Arial" charset="0"/>
              <a:buChar char="•"/>
            </a:pPr>
            <a:r>
              <a:rPr lang="en-US" sz="1600" b="1" dirty="0" smtClean="0">
                <a:solidFill>
                  <a:schemeClr val="tx1"/>
                </a:solidFill>
              </a:rPr>
              <a:t>Pet Screening Services</a:t>
            </a:r>
          </a:p>
          <a:p>
            <a:pPr marL="685800" lvl="1" algn="l">
              <a:spcBef>
                <a:spcPts val="0"/>
              </a:spcBef>
              <a:spcAft>
                <a:spcPts val="300"/>
              </a:spcAft>
              <a:buClr>
                <a:schemeClr val="tx1"/>
              </a:buClr>
              <a:buFont typeface="Arial" charset="0"/>
              <a:buChar char="•"/>
            </a:pPr>
            <a:r>
              <a:rPr lang="en-US" sz="1600" b="1" dirty="0" smtClean="0">
                <a:solidFill>
                  <a:schemeClr val="tx1"/>
                </a:solidFill>
              </a:rPr>
              <a:t>Owner Eviction Protection</a:t>
            </a:r>
            <a:r>
              <a:rPr lang="en-US" sz="1100" b="1" dirty="0" smtClean="0">
                <a:solidFill>
                  <a:schemeClr val="tx1"/>
                </a:solidFill>
              </a:rPr>
              <a:t/>
            </a:r>
            <a:br>
              <a:rPr lang="en-US" sz="1100" b="1" dirty="0" smtClean="0">
                <a:solidFill>
                  <a:schemeClr val="tx1"/>
                </a:solidFill>
              </a:rPr>
            </a:br>
            <a:endParaRPr lang="en-US" sz="2400" b="1" dirty="0" smtClean="0">
              <a:solidFill>
                <a:schemeClr val="tx1"/>
              </a:solidFill>
            </a:endParaRPr>
          </a:p>
          <a:p>
            <a:pPr marL="285750" indent="-285750" algn="l">
              <a:spcBef>
                <a:spcPts val="0"/>
              </a:spcBef>
              <a:spcAft>
                <a:spcPts val="300"/>
              </a:spcAft>
              <a:buClr>
                <a:schemeClr val="tx1"/>
              </a:buClr>
              <a:buFont typeface="Arial" charset="0"/>
              <a:buChar char="•"/>
            </a:pPr>
            <a:r>
              <a:rPr lang="en-US" sz="2000" b="1" dirty="0" smtClean="0">
                <a:solidFill>
                  <a:schemeClr val="tx1"/>
                </a:solidFill>
              </a:rPr>
              <a:t>Other Income </a:t>
            </a:r>
            <a:r>
              <a:rPr lang="en-US" sz="2000" b="1" dirty="0" smtClean="0">
                <a:solidFill>
                  <a:srgbClr val="C00000"/>
                </a:solidFill>
              </a:rPr>
              <a:t>Streams</a:t>
            </a:r>
          </a:p>
          <a:p>
            <a:pPr marL="685800" lvl="1" algn="l">
              <a:spcBef>
                <a:spcPts val="0"/>
              </a:spcBef>
              <a:spcAft>
                <a:spcPts val="300"/>
              </a:spcAft>
              <a:buClr>
                <a:schemeClr val="tx1"/>
              </a:buClr>
              <a:buFont typeface="Arial" charset="0"/>
              <a:buChar char="•"/>
            </a:pPr>
            <a:r>
              <a:rPr lang="en-US" sz="1600" b="1" dirty="0" smtClean="0">
                <a:solidFill>
                  <a:schemeClr val="tx1"/>
                </a:solidFill>
              </a:rPr>
              <a:t>Personal Residential Sales</a:t>
            </a:r>
          </a:p>
          <a:p>
            <a:pPr marL="685800" lvl="1" algn="l">
              <a:spcBef>
                <a:spcPts val="0"/>
              </a:spcBef>
              <a:spcAft>
                <a:spcPts val="300"/>
              </a:spcAft>
              <a:buClr>
                <a:schemeClr val="tx1"/>
              </a:buClr>
              <a:buFont typeface="Arial" charset="0"/>
              <a:buChar char="•"/>
            </a:pPr>
            <a:r>
              <a:rPr lang="en-US" sz="1600" b="1" dirty="0" smtClean="0">
                <a:solidFill>
                  <a:schemeClr val="tx1"/>
                </a:solidFill>
              </a:rPr>
              <a:t>Branch Manager Residential Sales</a:t>
            </a:r>
          </a:p>
          <a:p>
            <a:pPr marL="685800" lvl="1" algn="l">
              <a:spcBef>
                <a:spcPts val="0"/>
              </a:spcBef>
              <a:spcAft>
                <a:spcPts val="300"/>
              </a:spcAft>
              <a:buClr>
                <a:schemeClr val="tx1"/>
              </a:buClr>
              <a:buFont typeface="Arial" charset="0"/>
              <a:buChar char="•"/>
            </a:pPr>
            <a:r>
              <a:rPr lang="en-US" sz="1600" b="1" dirty="0" smtClean="0">
                <a:solidFill>
                  <a:schemeClr val="tx1"/>
                </a:solidFill>
              </a:rPr>
              <a:t>Reduced Cost Monthly Agent Fee</a:t>
            </a:r>
          </a:p>
          <a:p>
            <a:pPr marL="685800" lvl="1" algn="l">
              <a:spcBef>
                <a:spcPts val="0"/>
              </a:spcBef>
              <a:spcAft>
                <a:spcPts val="300"/>
              </a:spcAft>
              <a:buClr>
                <a:schemeClr val="tx1"/>
              </a:buClr>
              <a:buFont typeface="Arial" charset="0"/>
              <a:buChar char="•"/>
            </a:pPr>
            <a:r>
              <a:rPr lang="en-US" sz="1600" b="1" dirty="0" smtClean="0">
                <a:solidFill>
                  <a:schemeClr val="tx1"/>
                </a:solidFill>
              </a:rPr>
              <a:t>Landscape Services</a:t>
            </a:r>
          </a:p>
          <a:p>
            <a:pPr marL="685800" lvl="1" algn="l">
              <a:spcBef>
                <a:spcPts val="0"/>
              </a:spcBef>
              <a:spcAft>
                <a:spcPts val="300"/>
              </a:spcAft>
              <a:buClr>
                <a:schemeClr val="tx1"/>
              </a:buClr>
              <a:buFont typeface="Arial" charset="0"/>
              <a:buChar char="•"/>
            </a:pPr>
            <a:r>
              <a:rPr lang="en-US" sz="1600" b="1" dirty="0" smtClean="0">
                <a:solidFill>
                  <a:schemeClr val="tx1"/>
                </a:solidFill>
              </a:rPr>
              <a:t>Escrow Income</a:t>
            </a:r>
          </a:p>
          <a:p>
            <a:pPr marL="285750" indent="-285750" algn="l">
              <a:spcBef>
                <a:spcPts val="0"/>
              </a:spcBef>
              <a:buClr>
                <a:schemeClr val="tx1"/>
              </a:buClr>
              <a:buFont typeface="Arial" charset="0"/>
              <a:buChar char="•"/>
            </a:pPr>
            <a:endParaRPr lang="en-US" sz="1600" b="1" dirty="0" smtClean="0">
              <a:solidFill>
                <a:schemeClr val="tx1"/>
              </a:solidFill>
            </a:endParaRPr>
          </a:p>
          <a:p>
            <a:pPr marL="285750" indent="-285750" algn="l">
              <a:spcBef>
                <a:spcPts val="0"/>
              </a:spcBef>
              <a:buClr>
                <a:schemeClr val="tx1"/>
              </a:buClr>
              <a:buFont typeface="Arial" charset="0"/>
              <a:buChar char="•"/>
            </a:pPr>
            <a:endParaRPr lang="en-US" sz="1600" b="1" dirty="0" smtClean="0">
              <a:solidFill>
                <a:schemeClr val="tx1"/>
              </a:solidFill>
            </a:endParaRPr>
          </a:p>
        </p:txBody>
      </p:sp>
      <p:sp>
        <p:nvSpPr>
          <p:cNvPr id="8" name="TextBox 7"/>
          <p:cNvSpPr txBox="1"/>
          <p:nvPr/>
        </p:nvSpPr>
        <p:spPr>
          <a:xfrm>
            <a:off x="1143000" y="133350"/>
            <a:ext cx="6705600" cy="523220"/>
          </a:xfrm>
          <a:prstGeom prst="rect">
            <a:avLst/>
          </a:prstGeom>
          <a:noFill/>
          <a:ln w="12700">
            <a:solidFill>
              <a:schemeClr val="tx1"/>
            </a:solidFill>
          </a:ln>
        </p:spPr>
        <p:txBody>
          <a:bodyPr wrap="square" rtlCol="0">
            <a:spAutoFit/>
          </a:bodyPr>
          <a:lstStyle/>
          <a:p>
            <a:r>
              <a:rPr lang="en-US" sz="2800" b="1" dirty="0" smtClean="0">
                <a:latin typeface="+mj-lt"/>
              </a:rPr>
              <a:t>THE MONTHLY VALUE OF A DOOR </a:t>
            </a:r>
            <a:r>
              <a:rPr lang="en-US" sz="2800" b="1" dirty="0" smtClean="0">
                <a:solidFill>
                  <a:srgbClr val="C00000"/>
                </a:solidFill>
                <a:latin typeface="+mj-lt"/>
              </a:rPr>
              <a:t>($177)</a:t>
            </a:r>
            <a:endParaRPr lang="en-US" sz="2800" dirty="0">
              <a:solidFill>
                <a:srgbClr val="C00000"/>
              </a:solidFill>
              <a:latin typeface="+mj-lt"/>
            </a:endParaRPr>
          </a:p>
        </p:txBody>
      </p:sp>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249434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descr="C:\Users\mbeale\Desktop\2powerpoint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3"/>
          <p:cNvSpPr>
            <a:spLocks noGrp="1"/>
          </p:cNvSpPr>
          <p:nvPr>
            <p:ph type="sldNum" sz="quarter" idx="12"/>
          </p:nvPr>
        </p:nvSpPr>
        <p:spPr>
          <a:xfrm>
            <a:off x="6553200" y="4767263"/>
            <a:ext cx="2133600" cy="273844"/>
          </a:xfrm>
        </p:spPr>
        <p:txBody>
          <a:bodyPr/>
          <a:lstStyle/>
          <a:p>
            <a:fld id="{B6F15528-21DE-4FAA-801E-634DDDAF4B2B}" type="slidenum">
              <a:rPr lang="en-US" smtClean="0"/>
              <a:pPr/>
              <a:t>59</a:t>
            </a:fld>
            <a:endParaRPr lang="en-US" dirty="0"/>
          </a:p>
        </p:txBody>
      </p:sp>
      <p:sp>
        <p:nvSpPr>
          <p:cNvPr id="7" name="TextBox 6"/>
          <p:cNvSpPr txBox="1"/>
          <p:nvPr/>
        </p:nvSpPr>
        <p:spPr>
          <a:xfrm>
            <a:off x="1219201" y="4671596"/>
            <a:ext cx="6172198" cy="338554"/>
          </a:xfrm>
          <a:prstGeom prst="rect">
            <a:avLst/>
          </a:prstGeom>
          <a:noFill/>
          <a:ln w="12700">
            <a:solidFill>
              <a:schemeClr val="tx1"/>
            </a:solidFill>
          </a:ln>
        </p:spPr>
        <p:txBody>
          <a:bodyPr wrap="square" rtlCol="0">
            <a:spAutoFit/>
          </a:bodyPr>
          <a:lstStyle/>
          <a:p>
            <a:pPr algn="ctr"/>
            <a:r>
              <a:rPr lang="en-US" sz="1600" b="1" dirty="0" smtClean="0">
                <a:latin typeface="Century Gothic" charset="0"/>
                <a:ea typeface="Century Gothic" charset="0"/>
                <a:cs typeface="Century Gothic" charset="0"/>
              </a:rPr>
              <a:t>VALUE </a:t>
            </a:r>
            <a:r>
              <a:rPr lang="en-US" sz="1600" b="1" dirty="0" smtClean="0">
                <a:solidFill>
                  <a:srgbClr val="C00000"/>
                </a:solidFill>
                <a:latin typeface="Century Gothic" charset="0"/>
                <a:ea typeface="Century Gothic" charset="0"/>
                <a:cs typeface="Century Gothic" charset="0"/>
              </a:rPr>
              <a:t>CHANNELS –</a:t>
            </a:r>
            <a:r>
              <a:rPr lang="en-US" sz="1600" b="1" dirty="0" smtClean="0">
                <a:latin typeface="Century Gothic" charset="0"/>
                <a:ea typeface="Century Gothic" charset="0"/>
                <a:cs typeface="Century Gothic" charset="0"/>
              </a:rPr>
              <a:t> PROFIT </a:t>
            </a:r>
            <a:r>
              <a:rPr lang="en-US" sz="1600" b="1" dirty="0" smtClean="0">
                <a:solidFill>
                  <a:srgbClr val="C00000"/>
                </a:solidFill>
                <a:latin typeface="Century Gothic" charset="0"/>
                <a:ea typeface="Century Gothic" charset="0"/>
                <a:cs typeface="Century Gothic" charset="0"/>
              </a:rPr>
              <a:t>MARGINS</a:t>
            </a:r>
            <a:endParaRPr lang="en-US" sz="1600" b="1" dirty="0">
              <a:latin typeface="Century Gothic" charset="0"/>
              <a:ea typeface="Century Gothic" charset="0"/>
              <a:cs typeface="Century Gothic" charset="0"/>
            </a:endParaRPr>
          </a:p>
        </p:txBody>
      </p:sp>
      <p:pic>
        <p:nvPicPr>
          <p:cNvPr id="8" name="Picture 7"/>
          <p:cNvPicPr/>
          <p:nvPr/>
        </p:nvPicPr>
        <p:blipFill rotWithShape="1">
          <a:blip r:embed="rId3" cstate="print">
            <a:extLst>
              <a:ext uri="{28A0092B-C50C-407E-A947-70E740481C1C}">
                <a14:useLocalDpi xmlns:a14="http://schemas.microsoft.com/office/drawing/2010/main" val="0"/>
              </a:ext>
            </a:extLst>
          </a:blip>
          <a:srcRect b="15469"/>
          <a:stretch/>
        </p:blipFill>
        <p:spPr>
          <a:xfrm>
            <a:off x="2982094" y="1552380"/>
            <a:ext cx="2484477" cy="765455"/>
          </a:xfrm>
          <a:prstGeom prst="rect">
            <a:avLst/>
          </a:prstGeom>
        </p:spPr>
      </p:pic>
      <p:pic>
        <p:nvPicPr>
          <p:cNvPr id="9" name="Picture 8"/>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9091" b="26720"/>
          <a:stretch/>
        </p:blipFill>
        <p:spPr bwMode="auto">
          <a:xfrm>
            <a:off x="4497238" y="3371850"/>
            <a:ext cx="1827362" cy="453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23809" t="15686" r="26190" b="48318"/>
          <a:stretch/>
        </p:blipFill>
        <p:spPr>
          <a:xfrm>
            <a:off x="6248401" y="3314700"/>
            <a:ext cx="1830519" cy="996868"/>
          </a:xfrm>
          <a:prstGeom prst="rect">
            <a:avLst/>
          </a:prstGeom>
        </p:spPr>
      </p:pic>
      <p:sp>
        <p:nvSpPr>
          <p:cNvPr id="11" name="TextBox 10"/>
          <p:cNvSpPr txBox="1"/>
          <p:nvPr/>
        </p:nvSpPr>
        <p:spPr>
          <a:xfrm>
            <a:off x="3401754" y="2432134"/>
            <a:ext cx="1779846" cy="338554"/>
          </a:xfrm>
          <a:prstGeom prst="rect">
            <a:avLst/>
          </a:prstGeom>
          <a:noFill/>
          <a:ln w="12700">
            <a:solidFill>
              <a:schemeClr val="tx1"/>
            </a:solidFill>
          </a:ln>
        </p:spPr>
        <p:txBody>
          <a:bodyPr wrap="square" rtlCol="0">
            <a:spAutoFit/>
          </a:bodyPr>
          <a:lstStyle/>
          <a:p>
            <a:pPr algn="ctr"/>
            <a:r>
              <a:rPr lang="en-US" sz="800" b="1" dirty="0" smtClean="0"/>
              <a:t>High/Med/Low Value</a:t>
            </a:r>
          </a:p>
          <a:p>
            <a:pPr algn="ctr"/>
            <a:r>
              <a:rPr lang="en-US" sz="800" b="1" dirty="0" smtClean="0">
                <a:solidFill>
                  <a:srgbClr val="C00000"/>
                </a:solidFill>
              </a:rPr>
              <a:t>Low Margin</a:t>
            </a:r>
            <a:endParaRPr lang="en-US" sz="800" b="1" dirty="0">
              <a:solidFill>
                <a:srgbClr val="C00000"/>
              </a:solidFill>
            </a:endParaRPr>
          </a:p>
        </p:txBody>
      </p:sp>
      <p:sp>
        <p:nvSpPr>
          <p:cNvPr id="12" name="TextBox 11"/>
          <p:cNvSpPr txBox="1"/>
          <p:nvPr/>
        </p:nvSpPr>
        <p:spPr>
          <a:xfrm>
            <a:off x="609600" y="4054301"/>
            <a:ext cx="1822017" cy="461665"/>
          </a:xfrm>
          <a:prstGeom prst="rect">
            <a:avLst/>
          </a:prstGeom>
          <a:noFill/>
          <a:ln w="12700">
            <a:solidFill>
              <a:schemeClr val="tx1"/>
            </a:solidFill>
          </a:ln>
        </p:spPr>
        <p:txBody>
          <a:bodyPr wrap="square" rtlCol="0">
            <a:spAutoFit/>
          </a:bodyPr>
          <a:lstStyle/>
          <a:p>
            <a:pPr algn="ctr"/>
            <a:r>
              <a:rPr lang="en-US" sz="800" b="1" dirty="0" smtClean="0"/>
              <a:t>Renter’s, Owner’s &amp; </a:t>
            </a:r>
            <a:r>
              <a:rPr lang="en-US" sz="800" b="1" smtClean="0"/>
              <a:t>Auto Insurance</a:t>
            </a:r>
            <a:endParaRPr lang="en-US" sz="800" b="1" dirty="0" smtClean="0"/>
          </a:p>
          <a:p>
            <a:pPr algn="ctr"/>
            <a:r>
              <a:rPr lang="en-US" sz="800" b="1" dirty="0" smtClean="0"/>
              <a:t>Low Value</a:t>
            </a:r>
          </a:p>
          <a:p>
            <a:pPr algn="ctr"/>
            <a:r>
              <a:rPr lang="en-US" sz="800" b="1" dirty="0" smtClean="0">
                <a:solidFill>
                  <a:srgbClr val="C00000"/>
                </a:solidFill>
              </a:rPr>
              <a:t>Low Margin</a:t>
            </a:r>
            <a:endParaRPr lang="en-US" sz="800" b="1" dirty="0">
              <a:solidFill>
                <a:srgbClr val="C00000"/>
              </a:solidFill>
            </a:endParaRPr>
          </a:p>
        </p:txBody>
      </p:sp>
      <p:sp>
        <p:nvSpPr>
          <p:cNvPr id="13" name="TextBox 12"/>
          <p:cNvSpPr txBox="1"/>
          <p:nvPr/>
        </p:nvSpPr>
        <p:spPr>
          <a:xfrm>
            <a:off x="4491830" y="3825702"/>
            <a:ext cx="1799445" cy="461665"/>
          </a:xfrm>
          <a:prstGeom prst="rect">
            <a:avLst/>
          </a:prstGeom>
          <a:noFill/>
          <a:ln w="12700">
            <a:solidFill>
              <a:schemeClr val="tx1"/>
            </a:solidFill>
          </a:ln>
        </p:spPr>
        <p:txBody>
          <a:bodyPr wrap="square" rtlCol="0">
            <a:spAutoFit/>
          </a:bodyPr>
          <a:lstStyle/>
          <a:p>
            <a:pPr algn="ctr"/>
            <a:r>
              <a:rPr lang="en-US" sz="800" b="1" dirty="0" smtClean="0"/>
              <a:t>Full Service Real Estate</a:t>
            </a:r>
          </a:p>
          <a:p>
            <a:pPr algn="ctr"/>
            <a:r>
              <a:rPr lang="en-US" sz="800" b="1" dirty="0" smtClean="0"/>
              <a:t>Medium Value</a:t>
            </a:r>
          </a:p>
          <a:p>
            <a:pPr algn="ctr"/>
            <a:r>
              <a:rPr lang="en-US" sz="800" b="1" dirty="0" smtClean="0">
                <a:solidFill>
                  <a:srgbClr val="C00000"/>
                </a:solidFill>
              </a:rPr>
              <a:t>Medium Margin</a:t>
            </a:r>
            <a:endParaRPr lang="en-US" sz="800" b="1" dirty="0">
              <a:solidFill>
                <a:srgbClr val="C00000"/>
              </a:solidFill>
            </a:endParaRPr>
          </a:p>
        </p:txBody>
      </p:sp>
      <p:sp>
        <p:nvSpPr>
          <p:cNvPr id="14" name="TextBox 13"/>
          <p:cNvSpPr txBox="1"/>
          <p:nvPr/>
        </p:nvSpPr>
        <p:spPr>
          <a:xfrm>
            <a:off x="6399362" y="4168602"/>
            <a:ext cx="1677838" cy="461665"/>
          </a:xfrm>
          <a:prstGeom prst="rect">
            <a:avLst/>
          </a:prstGeom>
          <a:noFill/>
          <a:ln w="12700">
            <a:solidFill>
              <a:schemeClr val="tx1"/>
            </a:solidFill>
          </a:ln>
        </p:spPr>
        <p:txBody>
          <a:bodyPr wrap="square" rtlCol="0">
            <a:spAutoFit/>
          </a:bodyPr>
          <a:lstStyle/>
          <a:p>
            <a:pPr algn="ctr"/>
            <a:r>
              <a:rPr lang="en-US" sz="800" b="1" dirty="0" smtClean="0"/>
              <a:t>Residential Property Sales</a:t>
            </a:r>
          </a:p>
          <a:p>
            <a:pPr algn="ctr"/>
            <a:r>
              <a:rPr lang="en-US" sz="800" b="1" dirty="0" smtClean="0"/>
              <a:t>High Value</a:t>
            </a:r>
          </a:p>
          <a:p>
            <a:pPr algn="ctr"/>
            <a:r>
              <a:rPr lang="en-US" sz="800" b="1" dirty="0" smtClean="0">
                <a:solidFill>
                  <a:srgbClr val="C00000"/>
                </a:solidFill>
              </a:rPr>
              <a:t>High Margin</a:t>
            </a:r>
            <a:endParaRPr lang="en-US" sz="800" b="1" dirty="0">
              <a:solidFill>
                <a:srgbClr val="C00000"/>
              </a:solidFill>
            </a:endParaRPr>
          </a:p>
        </p:txBody>
      </p:sp>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l="17329" t="51669" r="14295" b="32498"/>
          <a:stretch/>
        </p:blipFill>
        <p:spPr>
          <a:xfrm>
            <a:off x="6400800" y="2389390"/>
            <a:ext cx="1677838" cy="525260"/>
          </a:xfrm>
          <a:prstGeom prst="rect">
            <a:avLst/>
          </a:prstGeom>
          <a:ln w="38100">
            <a:solidFill>
              <a:schemeClr val="bg2">
                <a:lumMod val="75000"/>
              </a:schemeClr>
            </a:solidFill>
          </a:ln>
        </p:spPr>
      </p:pic>
      <p:sp>
        <p:nvSpPr>
          <p:cNvPr id="16" name="TextBox 15"/>
          <p:cNvSpPr txBox="1"/>
          <p:nvPr/>
        </p:nvSpPr>
        <p:spPr>
          <a:xfrm>
            <a:off x="6400800" y="2968452"/>
            <a:ext cx="1677838" cy="461665"/>
          </a:xfrm>
          <a:prstGeom prst="rect">
            <a:avLst/>
          </a:prstGeom>
          <a:noFill/>
          <a:ln w="12700">
            <a:solidFill>
              <a:schemeClr val="tx1"/>
            </a:solidFill>
          </a:ln>
        </p:spPr>
        <p:txBody>
          <a:bodyPr wrap="square" rtlCol="0">
            <a:spAutoFit/>
          </a:bodyPr>
          <a:lstStyle/>
          <a:p>
            <a:pPr algn="ctr"/>
            <a:r>
              <a:rPr lang="en-US" sz="800" b="1" dirty="0" smtClean="0"/>
              <a:t>Investment Property Sales</a:t>
            </a:r>
          </a:p>
          <a:p>
            <a:pPr algn="ctr"/>
            <a:r>
              <a:rPr lang="en-US" sz="800" b="1" dirty="0" smtClean="0"/>
              <a:t>High Value</a:t>
            </a:r>
          </a:p>
          <a:p>
            <a:pPr algn="ctr"/>
            <a:r>
              <a:rPr lang="en-US" sz="800" b="1" dirty="0" smtClean="0">
                <a:solidFill>
                  <a:srgbClr val="C00000"/>
                </a:solidFill>
              </a:rPr>
              <a:t>High Margin</a:t>
            </a:r>
            <a:endParaRPr lang="en-US" sz="800" b="1" dirty="0">
              <a:solidFill>
                <a:srgbClr val="C00000"/>
              </a:solidFill>
            </a:endParaRPr>
          </a:p>
        </p:txBody>
      </p:sp>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4400" y="2399971"/>
            <a:ext cx="1067238" cy="800429"/>
          </a:xfrm>
          <a:prstGeom prst="rect">
            <a:avLst/>
          </a:prstGeom>
        </p:spPr>
      </p:pic>
      <p:sp>
        <p:nvSpPr>
          <p:cNvPr id="18" name="TextBox 17"/>
          <p:cNvSpPr txBox="1"/>
          <p:nvPr/>
        </p:nvSpPr>
        <p:spPr>
          <a:xfrm>
            <a:off x="609600" y="3197052"/>
            <a:ext cx="1677838" cy="461665"/>
          </a:xfrm>
          <a:prstGeom prst="rect">
            <a:avLst/>
          </a:prstGeom>
          <a:noFill/>
          <a:ln w="12700">
            <a:solidFill>
              <a:schemeClr val="tx1"/>
            </a:solidFill>
          </a:ln>
        </p:spPr>
        <p:txBody>
          <a:bodyPr wrap="square" rtlCol="0">
            <a:spAutoFit/>
          </a:bodyPr>
          <a:lstStyle/>
          <a:p>
            <a:pPr algn="ctr"/>
            <a:r>
              <a:rPr lang="en-US" sz="800" b="1" dirty="0" smtClean="0"/>
              <a:t>Property Maintenance Services</a:t>
            </a:r>
          </a:p>
          <a:p>
            <a:pPr algn="ctr"/>
            <a:r>
              <a:rPr lang="en-US" sz="800" b="1" dirty="0" smtClean="0"/>
              <a:t>High Value</a:t>
            </a:r>
          </a:p>
          <a:p>
            <a:pPr algn="ctr"/>
            <a:r>
              <a:rPr lang="en-US" sz="800" b="1" dirty="0" smtClean="0">
                <a:solidFill>
                  <a:srgbClr val="C00000"/>
                </a:solidFill>
              </a:rPr>
              <a:t>Low Margin</a:t>
            </a:r>
            <a:endParaRPr lang="en-US" sz="800" b="1" dirty="0">
              <a:solidFill>
                <a:srgbClr val="C00000"/>
              </a:solidFill>
            </a:endParaRPr>
          </a:p>
        </p:txBody>
      </p:sp>
      <p:sp>
        <p:nvSpPr>
          <p:cNvPr id="19" name="TextBox 18"/>
          <p:cNvSpPr txBox="1"/>
          <p:nvPr/>
        </p:nvSpPr>
        <p:spPr>
          <a:xfrm>
            <a:off x="685800" y="740717"/>
            <a:ext cx="7772399" cy="461665"/>
          </a:xfrm>
          <a:prstGeom prst="rect">
            <a:avLst/>
          </a:prstGeom>
          <a:noFill/>
          <a:ln w="12700">
            <a:solidFill>
              <a:schemeClr val="tx1"/>
            </a:solidFill>
          </a:ln>
        </p:spPr>
        <p:txBody>
          <a:bodyPr wrap="square" rtlCol="0">
            <a:spAutoFit/>
          </a:bodyPr>
          <a:lstStyle/>
          <a:p>
            <a:pPr algn="ctr"/>
            <a:r>
              <a:rPr lang="en-US" sz="2400" b="1" dirty="0" smtClean="0">
                <a:solidFill>
                  <a:srgbClr val="C00000"/>
                </a:solidFill>
                <a:latin typeface="Century Gothic" charset="0"/>
                <a:ea typeface="Century Gothic" charset="0"/>
                <a:cs typeface="Century Gothic" charset="0"/>
              </a:rPr>
              <a:t>NEW DOORS </a:t>
            </a:r>
            <a:r>
              <a:rPr lang="en-US" sz="2400" b="1" dirty="0" smtClean="0">
                <a:latin typeface="Century Gothic" charset="0"/>
                <a:ea typeface="Century Gothic" charset="0"/>
                <a:cs typeface="Century Gothic" charset="0"/>
              </a:rPr>
              <a:t>SOLVE (NEARLY) ALL YOUR </a:t>
            </a:r>
            <a:r>
              <a:rPr lang="en-US" sz="2400" b="1" dirty="0" smtClean="0">
                <a:solidFill>
                  <a:srgbClr val="C00000"/>
                </a:solidFill>
                <a:latin typeface="Century Gothic" charset="0"/>
                <a:ea typeface="Century Gothic" charset="0"/>
                <a:cs typeface="Century Gothic" charset="0"/>
              </a:rPr>
              <a:t>PROBLEMS</a:t>
            </a:r>
            <a:endParaRPr lang="en-US" sz="2400" b="1" dirty="0">
              <a:solidFill>
                <a:srgbClr val="C00000"/>
              </a:solidFill>
              <a:latin typeface="Century Gothic" charset="0"/>
              <a:ea typeface="Century Gothic" charset="0"/>
              <a:cs typeface="Century Gothic" charset="0"/>
            </a:endParaRPr>
          </a:p>
        </p:txBody>
      </p:sp>
      <p:sp>
        <p:nvSpPr>
          <p:cNvPr id="20" name="TextBox 19"/>
          <p:cNvSpPr txBox="1"/>
          <p:nvPr/>
        </p:nvSpPr>
        <p:spPr>
          <a:xfrm>
            <a:off x="2513163" y="3829050"/>
            <a:ext cx="1830238" cy="461665"/>
          </a:xfrm>
          <a:prstGeom prst="rect">
            <a:avLst/>
          </a:prstGeom>
          <a:noFill/>
          <a:ln w="12700">
            <a:solidFill>
              <a:schemeClr val="tx1"/>
            </a:solidFill>
          </a:ln>
        </p:spPr>
        <p:txBody>
          <a:bodyPr wrap="square" rtlCol="0">
            <a:spAutoFit/>
          </a:bodyPr>
          <a:lstStyle/>
          <a:p>
            <a:pPr algn="ctr"/>
            <a:r>
              <a:rPr lang="en-US" sz="800" b="1" dirty="0" smtClean="0"/>
              <a:t>Reduced Cost Brokerage </a:t>
            </a:r>
          </a:p>
          <a:p>
            <a:pPr algn="ctr"/>
            <a:r>
              <a:rPr lang="en-US" sz="800" b="1" dirty="0" smtClean="0"/>
              <a:t>Low Value</a:t>
            </a:r>
          </a:p>
          <a:p>
            <a:pPr algn="ctr"/>
            <a:r>
              <a:rPr lang="en-US" sz="800" b="1" dirty="0" smtClean="0">
                <a:solidFill>
                  <a:srgbClr val="C00000"/>
                </a:solidFill>
              </a:rPr>
              <a:t>Medium Margin</a:t>
            </a:r>
            <a:endParaRPr lang="en-US" sz="800" b="1" dirty="0">
              <a:solidFill>
                <a:srgbClr val="C00000"/>
              </a:solidFill>
            </a:endParaRPr>
          </a:p>
        </p:txBody>
      </p:sp>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03432" y="3371850"/>
            <a:ext cx="1839970" cy="457200"/>
          </a:xfrm>
          <a:prstGeom prst="rect">
            <a:avLst/>
          </a:prstGeom>
        </p:spPr>
      </p:pic>
      <p:pic>
        <p:nvPicPr>
          <p:cNvPr id="22" name="Picture 21"/>
          <p:cNvPicPr>
            <a:picLocks noChangeAspect="1"/>
          </p:cNvPicPr>
          <p:nvPr/>
        </p:nvPicPr>
        <p:blipFill rotWithShape="1">
          <a:blip r:embed="rId9" cstate="print">
            <a:extLst>
              <a:ext uri="{28A0092B-C50C-407E-A947-70E740481C1C}">
                <a14:useLocalDpi xmlns:a14="http://schemas.microsoft.com/office/drawing/2010/main" val="0"/>
              </a:ext>
            </a:extLst>
          </a:blip>
          <a:srcRect l="1029" t="49008" r="-1029" b="26360"/>
          <a:stretch/>
        </p:blipFill>
        <p:spPr>
          <a:xfrm>
            <a:off x="6475562" y="1408390"/>
            <a:ext cx="1677838" cy="477560"/>
          </a:xfrm>
          <a:prstGeom prst="rect">
            <a:avLst/>
          </a:prstGeom>
        </p:spPr>
      </p:pic>
      <p:sp>
        <p:nvSpPr>
          <p:cNvPr id="23" name="TextBox 22"/>
          <p:cNvSpPr txBox="1"/>
          <p:nvPr/>
        </p:nvSpPr>
        <p:spPr>
          <a:xfrm>
            <a:off x="6475562" y="1885950"/>
            <a:ext cx="1677838" cy="461665"/>
          </a:xfrm>
          <a:prstGeom prst="rect">
            <a:avLst/>
          </a:prstGeom>
          <a:noFill/>
          <a:ln w="12700">
            <a:solidFill>
              <a:schemeClr val="tx1"/>
            </a:solidFill>
          </a:ln>
        </p:spPr>
        <p:txBody>
          <a:bodyPr wrap="square" rtlCol="0">
            <a:spAutoFit/>
          </a:bodyPr>
          <a:lstStyle/>
          <a:p>
            <a:pPr algn="ctr"/>
            <a:r>
              <a:rPr lang="en-US" sz="800" b="1" dirty="0" smtClean="0"/>
              <a:t>Residential Escrow</a:t>
            </a:r>
          </a:p>
          <a:p>
            <a:pPr algn="ctr"/>
            <a:r>
              <a:rPr lang="en-US" sz="800" b="1" dirty="0" smtClean="0"/>
              <a:t>High Value</a:t>
            </a:r>
          </a:p>
          <a:p>
            <a:pPr algn="ctr"/>
            <a:r>
              <a:rPr lang="en-US" sz="800" b="1" dirty="0" smtClean="0">
                <a:solidFill>
                  <a:srgbClr val="C00000"/>
                </a:solidFill>
              </a:rPr>
              <a:t>High Margin</a:t>
            </a:r>
            <a:endParaRPr lang="en-US" sz="800" b="1" dirty="0">
              <a:solidFill>
                <a:srgbClr val="C00000"/>
              </a:solidFill>
            </a:endParaRPr>
          </a:p>
        </p:txBody>
      </p:sp>
      <p:pic>
        <p:nvPicPr>
          <p:cNvPr id="24" name="Picture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7200" y="1398366"/>
            <a:ext cx="1676400" cy="487585"/>
          </a:xfrm>
          <a:prstGeom prst="rect">
            <a:avLst/>
          </a:prstGeom>
        </p:spPr>
      </p:pic>
      <p:sp>
        <p:nvSpPr>
          <p:cNvPr id="25" name="TextBox 24"/>
          <p:cNvSpPr txBox="1"/>
          <p:nvPr/>
        </p:nvSpPr>
        <p:spPr>
          <a:xfrm>
            <a:off x="457200" y="1885950"/>
            <a:ext cx="1677838" cy="461665"/>
          </a:xfrm>
          <a:prstGeom prst="rect">
            <a:avLst/>
          </a:prstGeom>
          <a:noFill/>
          <a:ln w="12700">
            <a:solidFill>
              <a:schemeClr val="tx1"/>
            </a:solidFill>
          </a:ln>
        </p:spPr>
        <p:txBody>
          <a:bodyPr wrap="square" rtlCol="0">
            <a:spAutoFit/>
          </a:bodyPr>
          <a:lstStyle/>
          <a:p>
            <a:pPr algn="ctr"/>
            <a:r>
              <a:rPr lang="en-US" sz="800" b="1" dirty="0" smtClean="0"/>
              <a:t>Rental Inspections</a:t>
            </a:r>
          </a:p>
          <a:p>
            <a:pPr algn="ctr"/>
            <a:r>
              <a:rPr lang="en-US" sz="800" b="1" dirty="0" smtClean="0"/>
              <a:t>Medium Value</a:t>
            </a:r>
          </a:p>
          <a:p>
            <a:pPr algn="ctr"/>
            <a:r>
              <a:rPr lang="en-US" sz="800" b="1" dirty="0" smtClean="0">
                <a:solidFill>
                  <a:srgbClr val="C00000"/>
                </a:solidFill>
              </a:rPr>
              <a:t>Low Margin</a:t>
            </a:r>
            <a:endParaRPr lang="en-US" sz="800" b="1" dirty="0">
              <a:solidFill>
                <a:srgbClr val="C00000"/>
              </a:solidFill>
            </a:endParaRPr>
          </a:p>
        </p:txBody>
      </p:sp>
      <p:cxnSp>
        <p:nvCxnSpPr>
          <p:cNvPr id="26" name="Straight Arrow Connector 25"/>
          <p:cNvCxnSpPr/>
          <p:nvPr/>
        </p:nvCxnSpPr>
        <p:spPr>
          <a:xfrm>
            <a:off x="5550187" y="2686050"/>
            <a:ext cx="741089" cy="521175"/>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4751997" y="2809664"/>
            <a:ext cx="466921" cy="360572"/>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3429000" y="2809665"/>
            <a:ext cx="533400" cy="447886"/>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2436321" y="2809664"/>
            <a:ext cx="574344" cy="487193"/>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2150231" y="2418444"/>
            <a:ext cx="631703" cy="321382"/>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flipV="1">
            <a:off x="2209800" y="1885951"/>
            <a:ext cx="579510" cy="8051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5617362" y="1885950"/>
            <a:ext cx="631038" cy="80511"/>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5595926" y="2325342"/>
            <a:ext cx="652475" cy="200025"/>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34" name="Rounded Rectangle 33"/>
          <p:cNvSpPr/>
          <p:nvPr/>
        </p:nvSpPr>
        <p:spPr>
          <a:xfrm>
            <a:off x="2789311" y="1428751"/>
            <a:ext cx="2806615" cy="1380914"/>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rotWithShape="1">
          <a:blip r:embed="rId11" cstate="print">
            <a:extLst>
              <a:ext uri="{28A0092B-C50C-407E-A947-70E740481C1C}">
                <a14:useLocalDpi xmlns:a14="http://schemas.microsoft.com/office/drawing/2010/main" val="0"/>
              </a:ext>
            </a:extLst>
          </a:blip>
          <a:srcRect t="32567" b="29096"/>
          <a:stretch/>
        </p:blipFill>
        <p:spPr>
          <a:xfrm>
            <a:off x="665246" y="3657600"/>
            <a:ext cx="1696954" cy="360567"/>
          </a:xfrm>
          <a:prstGeom prst="rect">
            <a:avLst/>
          </a:prstGeom>
        </p:spPr>
      </p:pic>
      <p:sp>
        <p:nvSpPr>
          <p:cNvPr id="36" name="TextBox 35"/>
          <p:cNvSpPr txBox="1"/>
          <p:nvPr/>
        </p:nvSpPr>
        <p:spPr>
          <a:xfrm>
            <a:off x="2789311" y="117844"/>
            <a:ext cx="3352800" cy="523220"/>
          </a:xfrm>
          <a:prstGeom prst="rect">
            <a:avLst/>
          </a:prstGeom>
          <a:noFill/>
          <a:ln w="12700">
            <a:solidFill>
              <a:schemeClr val="tx1"/>
            </a:solidFill>
          </a:ln>
        </p:spPr>
        <p:txBody>
          <a:bodyPr wrap="square" rtlCol="0">
            <a:spAutoFit/>
          </a:bodyPr>
          <a:lstStyle/>
          <a:p>
            <a:r>
              <a:rPr lang="en-US" sz="2800" b="1" smtClean="0">
                <a:latin typeface="+mj-lt"/>
              </a:rPr>
              <a:t>THE PROFIT PICTURE</a:t>
            </a:r>
            <a:endParaRPr lang="en-US" sz="2800" dirty="0">
              <a:latin typeface="+mj-lt"/>
            </a:endParaRPr>
          </a:p>
        </p:txBody>
      </p:sp>
      <p:pic>
        <p:nvPicPr>
          <p:cNvPr id="38"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772400" y="44005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7887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mbeale\Desktop\2powerpoint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765655" y="317525"/>
            <a:ext cx="5612690" cy="523220"/>
          </a:xfrm>
          <a:prstGeom prst="rect">
            <a:avLst/>
          </a:prstGeom>
          <a:noFill/>
          <a:ln w="12700">
            <a:solidFill>
              <a:schemeClr val="tx1"/>
            </a:solidFill>
          </a:ln>
        </p:spPr>
        <p:txBody>
          <a:bodyPr wrap="none" rtlCol="0">
            <a:spAutoFit/>
          </a:bodyPr>
          <a:lstStyle/>
          <a:p>
            <a:pPr algn="ctr"/>
            <a:r>
              <a:rPr lang="en-US" sz="2800" b="1" dirty="0" smtClean="0">
                <a:effectLst>
                  <a:outerShdw blurRad="38100" dist="38100" dir="2700000" algn="tl">
                    <a:srgbClr val="000000">
                      <a:alpha val="43137"/>
                    </a:srgbClr>
                  </a:outerShdw>
                </a:effectLst>
                <a:latin typeface="+mj-lt"/>
              </a:rPr>
              <a:t>5 TRENDS CREATING MORE RENTALS</a:t>
            </a:r>
            <a:endParaRPr lang="en-US" sz="2800" dirty="0">
              <a:effectLst>
                <a:outerShdw blurRad="38100" dist="38100" dir="2700000" algn="tl">
                  <a:srgbClr val="000000">
                    <a:alpha val="43137"/>
                  </a:srgbClr>
                </a:outerShdw>
              </a:effectLst>
              <a:latin typeface="+mj-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8250" y="1066800"/>
            <a:ext cx="6667500" cy="3009900"/>
          </a:xfrm>
          <a:prstGeom prst="rect">
            <a:avLst/>
          </a:prstGeom>
        </p:spPr>
      </p:pic>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268088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mbeale\Desktop\2powerpoint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0493" y="981075"/>
            <a:ext cx="6463013" cy="3181350"/>
          </a:xfrm>
          <a:prstGeom prst="rect">
            <a:avLst/>
          </a:prstGeom>
        </p:spPr>
      </p:pic>
      <p:sp>
        <p:nvSpPr>
          <p:cNvPr id="7" name="TextBox 6"/>
          <p:cNvSpPr txBox="1"/>
          <p:nvPr/>
        </p:nvSpPr>
        <p:spPr>
          <a:xfrm>
            <a:off x="1943100" y="284515"/>
            <a:ext cx="5257800" cy="523220"/>
          </a:xfrm>
          <a:prstGeom prst="rect">
            <a:avLst/>
          </a:prstGeom>
          <a:noFill/>
          <a:ln w="12700">
            <a:solidFill>
              <a:schemeClr val="tx1"/>
            </a:solidFill>
          </a:ln>
        </p:spPr>
        <p:txBody>
          <a:bodyPr wrap="square" rtlCol="0">
            <a:spAutoFit/>
          </a:bodyPr>
          <a:lstStyle/>
          <a:p>
            <a:pPr algn="ctr"/>
            <a:r>
              <a:rPr lang="en-US" sz="2800" b="1" dirty="0" smtClean="0">
                <a:effectLst>
                  <a:outerShdw blurRad="38100" dist="38100" dir="2700000" algn="tl">
                    <a:srgbClr val="000000">
                      <a:alpha val="43137"/>
                    </a:srgbClr>
                  </a:outerShdw>
                </a:effectLst>
                <a:latin typeface="+mj-lt"/>
              </a:rPr>
              <a:t>THE 3 BASIC STEPS FOR GROWTH</a:t>
            </a:r>
            <a:endParaRPr lang="en-US" sz="2800" dirty="0">
              <a:effectLst>
                <a:outerShdw blurRad="38100" dist="38100" dir="2700000" algn="tl">
                  <a:srgbClr val="000000">
                    <a:alpha val="43137"/>
                  </a:srgbClr>
                </a:outerShdw>
              </a:effectLst>
              <a:latin typeface="+mj-lt"/>
            </a:endParaRPr>
          </a:p>
        </p:txBody>
      </p:sp>
      <p:pic>
        <p:nvPicPr>
          <p:cNvPr id="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17025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mbeale\Desktop\2powerpoint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49595" y="857120"/>
            <a:ext cx="7556205" cy="4216539"/>
          </a:xfrm>
          <a:prstGeom prst="rect">
            <a:avLst/>
          </a:prstGeom>
          <a:noFill/>
        </p:spPr>
        <p:txBody>
          <a:bodyPr wrap="square" rtlCol="0">
            <a:spAutoFit/>
          </a:bodyPr>
          <a:lstStyle/>
          <a:p>
            <a:pPr marL="342900" indent="-342900">
              <a:buFont typeface="+mj-lt"/>
              <a:buAutoNum type="arabicPeriod"/>
            </a:pPr>
            <a:r>
              <a:rPr lang="en-US" sz="2000" b="1" dirty="0" smtClean="0"/>
              <a:t>EMBRACE MUTUAL </a:t>
            </a:r>
            <a:r>
              <a:rPr lang="en-US" sz="2000" b="1" dirty="0" smtClean="0">
                <a:solidFill>
                  <a:srgbClr val="C00000"/>
                </a:solidFill>
              </a:rPr>
              <a:t>ATTRACTION</a:t>
            </a:r>
            <a:r>
              <a:rPr lang="en-US" sz="2000" b="1" dirty="0" smtClean="0"/>
              <a:t> MARKETING</a:t>
            </a:r>
          </a:p>
          <a:p>
            <a:pPr marL="800100" lvl="1" indent="-342900">
              <a:buFont typeface="Arial" charset="0"/>
              <a:buChar char="•"/>
            </a:pPr>
            <a:r>
              <a:rPr lang="en-US" b="1" dirty="0" smtClean="0"/>
              <a:t>Find the Customers You </a:t>
            </a:r>
            <a:r>
              <a:rPr lang="en-US" b="1" dirty="0" smtClean="0">
                <a:solidFill>
                  <a:srgbClr val="C00000"/>
                </a:solidFill>
              </a:rPr>
              <a:t>Like</a:t>
            </a:r>
            <a:r>
              <a:rPr lang="en-US" b="1" dirty="0" smtClean="0"/>
              <a:t> &amp; Use Video to Let Them </a:t>
            </a:r>
            <a:r>
              <a:rPr lang="en-US" b="1" dirty="0" smtClean="0">
                <a:solidFill>
                  <a:srgbClr val="C00000"/>
                </a:solidFill>
              </a:rPr>
              <a:t>Like</a:t>
            </a:r>
            <a:r>
              <a:rPr lang="en-US" b="1" dirty="0" smtClean="0"/>
              <a:t> You Back</a:t>
            </a:r>
            <a:endParaRPr lang="en-US" b="1" dirty="0"/>
          </a:p>
          <a:p>
            <a:pPr marL="800100" lvl="1" indent="-342900">
              <a:buFont typeface="Arial" charset="0"/>
              <a:buChar char="•"/>
            </a:pPr>
            <a:r>
              <a:rPr lang="en-US" b="1" dirty="0"/>
              <a:t>They Know What You Do, Show Them You </a:t>
            </a:r>
            <a:r>
              <a:rPr lang="en-US" b="1" dirty="0">
                <a:solidFill>
                  <a:srgbClr val="C00000"/>
                </a:solidFill>
              </a:rPr>
              <a:t>Like</a:t>
            </a:r>
            <a:r>
              <a:rPr lang="en-US" b="1" dirty="0"/>
              <a:t> What You Do</a:t>
            </a:r>
          </a:p>
          <a:p>
            <a:pPr marL="800100" lvl="1" indent="-342900">
              <a:buFont typeface="Arial" charset="0"/>
              <a:buChar char="•"/>
            </a:pPr>
            <a:r>
              <a:rPr lang="en-US" b="1" dirty="0"/>
              <a:t>The Most Powerful Value Proposition is</a:t>
            </a:r>
            <a:r>
              <a:rPr lang="en-US" b="1" dirty="0">
                <a:solidFill>
                  <a:srgbClr val="C00000"/>
                </a:solidFill>
              </a:rPr>
              <a:t> Mutual </a:t>
            </a:r>
            <a:r>
              <a:rPr lang="en-US" b="1" dirty="0" smtClean="0"/>
              <a:t>Affection</a:t>
            </a:r>
            <a:br>
              <a:rPr lang="en-US" b="1" dirty="0" smtClean="0"/>
            </a:br>
            <a:endParaRPr lang="en-US" b="1" dirty="0" smtClean="0"/>
          </a:p>
          <a:p>
            <a:pPr marL="342900" indent="-342900">
              <a:buFont typeface="+mj-lt"/>
              <a:buAutoNum type="arabicPeriod"/>
            </a:pPr>
            <a:r>
              <a:rPr lang="en-US" sz="2000" b="1" dirty="0" smtClean="0"/>
              <a:t>CREATE A </a:t>
            </a:r>
            <a:r>
              <a:rPr lang="en-US" sz="2000" b="1" dirty="0" smtClean="0">
                <a:solidFill>
                  <a:srgbClr val="C00000"/>
                </a:solidFill>
              </a:rPr>
              <a:t>FRICTIONLESS</a:t>
            </a:r>
            <a:r>
              <a:rPr lang="en-US" sz="2000" b="1" dirty="0" smtClean="0"/>
              <a:t> EXPERIENCE FOR ALL</a:t>
            </a:r>
            <a:endParaRPr lang="en-US" sz="2000" b="1" dirty="0" smtClean="0">
              <a:solidFill>
                <a:srgbClr val="C00000"/>
              </a:solidFill>
            </a:endParaRPr>
          </a:p>
          <a:p>
            <a:pPr marL="800100" lvl="1" indent="-342900">
              <a:buFont typeface="Arial" charset="0"/>
              <a:buChar char="•"/>
            </a:pPr>
            <a:r>
              <a:rPr lang="en-US" b="1" dirty="0" smtClean="0"/>
              <a:t>Make it Incredibly </a:t>
            </a:r>
            <a:r>
              <a:rPr lang="en-US" b="1" dirty="0" smtClean="0">
                <a:solidFill>
                  <a:srgbClr val="C00000"/>
                </a:solidFill>
              </a:rPr>
              <a:t>Easy</a:t>
            </a:r>
            <a:r>
              <a:rPr lang="en-US" b="1" dirty="0" smtClean="0"/>
              <a:t> to Do Business With You</a:t>
            </a:r>
            <a:endParaRPr lang="en-US" b="1" dirty="0"/>
          </a:p>
          <a:p>
            <a:pPr marL="800100" lvl="1" indent="-342900">
              <a:buFont typeface="Arial" charset="0"/>
              <a:buChar char="•"/>
            </a:pPr>
            <a:r>
              <a:rPr lang="en-US" b="1" dirty="0" smtClean="0"/>
              <a:t>Promote Your </a:t>
            </a:r>
            <a:r>
              <a:rPr lang="en-US" b="1" dirty="0" smtClean="0">
                <a:solidFill>
                  <a:srgbClr val="C00000"/>
                </a:solidFill>
              </a:rPr>
              <a:t>Pillars </a:t>
            </a:r>
            <a:r>
              <a:rPr lang="en-US" b="1" dirty="0" smtClean="0"/>
              <a:t>(Competitive Advantages)</a:t>
            </a:r>
          </a:p>
          <a:p>
            <a:pPr marL="800100" lvl="1" indent="-342900">
              <a:buFont typeface="Arial" charset="0"/>
              <a:buChar char="•"/>
            </a:pPr>
            <a:r>
              <a:rPr lang="en-US" b="1" dirty="0" smtClean="0"/>
              <a:t>Convert Your Website to a One </a:t>
            </a:r>
            <a:r>
              <a:rPr lang="en-US" b="1" dirty="0" smtClean="0">
                <a:solidFill>
                  <a:srgbClr val="C00000"/>
                </a:solidFill>
              </a:rPr>
              <a:t>Click</a:t>
            </a:r>
            <a:r>
              <a:rPr lang="en-US" b="1" dirty="0" smtClean="0"/>
              <a:t> Experience</a:t>
            </a:r>
            <a:br>
              <a:rPr lang="en-US" b="1" dirty="0" smtClean="0"/>
            </a:br>
            <a:endParaRPr lang="en-US" b="1" dirty="0" smtClean="0">
              <a:solidFill>
                <a:srgbClr val="C00000"/>
              </a:solidFill>
            </a:endParaRPr>
          </a:p>
          <a:p>
            <a:pPr marL="342900" indent="-342900">
              <a:buFont typeface="+mj-lt"/>
              <a:buAutoNum type="arabicPeriod"/>
            </a:pPr>
            <a:r>
              <a:rPr lang="en-US" sz="2000" b="1" dirty="0" smtClean="0"/>
              <a:t>BUILD AN UNASSAILABLE </a:t>
            </a:r>
            <a:r>
              <a:rPr lang="en-US" sz="2000" b="1" dirty="0" smtClean="0">
                <a:solidFill>
                  <a:srgbClr val="C00000"/>
                </a:solidFill>
              </a:rPr>
              <a:t>BRAND</a:t>
            </a:r>
          </a:p>
          <a:p>
            <a:pPr marL="800100" lvl="1" indent="-342900">
              <a:buFont typeface="Arial" charset="0"/>
              <a:buChar char="•"/>
            </a:pPr>
            <a:r>
              <a:rPr lang="en-US" b="1" dirty="0" smtClean="0"/>
              <a:t>Become the </a:t>
            </a:r>
            <a:r>
              <a:rPr lang="en-US" b="1" dirty="0" smtClean="0">
                <a:solidFill>
                  <a:srgbClr val="C00000"/>
                </a:solidFill>
              </a:rPr>
              <a:t>Trust</a:t>
            </a:r>
            <a:r>
              <a:rPr lang="en-US" b="1" dirty="0" smtClean="0"/>
              <a:t> Leader in Your Marketplace</a:t>
            </a:r>
          </a:p>
          <a:p>
            <a:pPr marL="800100" lvl="1" indent="-342900">
              <a:buFont typeface="Arial" charset="0"/>
              <a:buChar char="•"/>
            </a:pPr>
            <a:r>
              <a:rPr lang="en-US" b="1" dirty="0" smtClean="0"/>
              <a:t>You Have to be </a:t>
            </a:r>
            <a:r>
              <a:rPr lang="en-US" b="1" dirty="0" smtClean="0">
                <a:solidFill>
                  <a:srgbClr val="C00000"/>
                </a:solidFill>
              </a:rPr>
              <a:t>Great</a:t>
            </a:r>
            <a:r>
              <a:rPr lang="en-US" b="1" dirty="0" smtClean="0"/>
              <a:t> at What You Do</a:t>
            </a:r>
          </a:p>
          <a:p>
            <a:pPr marL="800100" lvl="1" indent="-342900">
              <a:buFont typeface="Arial" charset="0"/>
              <a:buChar char="•"/>
            </a:pPr>
            <a:r>
              <a:rPr lang="en-US" b="1" dirty="0" smtClean="0"/>
              <a:t>Create a Mutually </a:t>
            </a:r>
            <a:r>
              <a:rPr lang="en-US" b="1" dirty="0" smtClean="0">
                <a:solidFill>
                  <a:srgbClr val="C00000"/>
                </a:solidFill>
              </a:rPr>
              <a:t>Dependent</a:t>
            </a:r>
            <a:r>
              <a:rPr lang="en-US" b="1" dirty="0" smtClean="0"/>
              <a:t> Company</a:t>
            </a:r>
          </a:p>
        </p:txBody>
      </p:sp>
      <p:sp>
        <p:nvSpPr>
          <p:cNvPr id="7" name="TextBox 6"/>
          <p:cNvSpPr txBox="1"/>
          <p:nvPr/>
        </p:nvSpPr>
        <p:spPr>
          <a:xfrm>
            <a:off x="1295400" y="256727"/>
            <a:ext cx="6553200" cy="523220"/>
          </a:xfrm>
          <a:prstGeom prst="rect">
            <a:avLst/>
          </a:prstGeom>
          <a:noFill/>
          <a:ln w="12700">
            <a:solidFill>
              <a:schemeClr val="tx1"/>
            </a:solidFill>
          </a:ln>
        </p:spPr>
        <p:txBody>
          <a:bodyPr wrap="square" rtlCol="0">
            <a:spAutoFit/>
          </a:bodyPr>
          <a:lstStyle/>
          <a:p>
            <a:pPr algn="ctr"/>
            <a:r>
              <a:rPr lang="en-US" sz="2800" b="1" dirty="0" smtClean="0">
                <a:effectLst>
                  <a:outerShdw blurRad="38100" dist="38100" dir="2700000" algn="tl">
                    <a:srgbClr val="000000">
                      <a:alpha val="43137"/>
                    </a:srgbClr>
                  </a:outerShdw>
                </a:effectLst>
                <a:latin typeface="+mj-lt"/>
              </a:rPr>
              <a:t>HOW TO REACH OUR GOALS (2018-2028)</a:t>
            </a:r>
            <a:endParaRPr lang="en-US" sz="2800" dirty="0">
              <a:effectLst>
                <a:outerShdw blurRad="38100" dist="38100" dir="2700000" algn="tl">
                  <a:srgbClr val="000000">
                    <a:alpha val="43137"/>
                  </a:srgbClr>
                </a:outerShdw>
              </a:effectLst>
              <a:latin typeface="+mj-lt"/>
            </a:endParaRPr>
          </a:p>
        </p:txBody>
      </p:sp>
      <p:pic>
        <p:nvPicPr>
          <p:cNvPr id="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300044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mbeale\Desktop\2powerpoint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779181" y="246095"/>
            <a:ext cx="5638800" cy="523220"/>
          </a:xfrm>
          <a:prstGeom prst="rect">
            <a:avLst/>
          </a:prstGeom>
          <a:noFill/>
          <a:ln w="12700">
            <a:solidFill>
              <a:schemeClr val="tx1"/>
            </a:solidFill>
          </a:ln>
        </p:spPr>
        <p:txBody>
          <a:bodyPr wrap="square" rtlCol="0">
            <a:spAutoFit/>
          </a:bodyPr>
          <a:lstStyle/>
          <a:p>
            <a:pPr algn="ctr"/>
            <a:r>
              <a:rPr lang="en-US" sz="2800" b="1" dirty="0" smtClean="0">
                <a:effectLst>
                  <a:outerShdw blurRad="38100" dist="38100" dir="2700000" algn="tl">
                    <a:srgbClr val="000000">
                      <a:alpha val="43137"/>
                    </a:srgbClr>
                  </a:outerShdw>
                </a:effectLst>
                <a:latin typeface="+mj-lt"/>
              </a:rPr>
              <a:t>CREATING ”LIKE” WITH STRANGERS</a:t>
            </a:r>
            <a:endParaRPr lang="en-US" sz="2800" dirty="0">
              <a:effectLst>
                <a:outerShdw blurRad="38100" dist="38100" dir="2700000" algn="tl">
                  <a:srgbClr val="000000">
                    <a:alpha val="43137"/>
                  </a:srgbClr>
                </a:outerShdw>
              </a:effectLst>
              <a:latin typeface="+mj-lt"/>
            </a:endParaRPr>
          </a:p>
        </p:txBody>
      </p:sp>
      <p:pic>
        <p:nvPicPr>
          <p:cNvPr id="8" name="Picture 7">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1028700"/>
            <a:ext cx="7924800" cy="3343275"/>
          </a:xfrm>
          <a:prstGeom prst="rect">
            <a:avLst/>
          </a:prstGeom>
        </p:spPr>
      </p:pic>
      <p:sp>
        <p:nvSpPr>
          <p:cNvPr id="9" name="TextBox 8"/>
          <p:cNvSpPr txBox="1"/>
          <p:nvPr/>
        </p:nvSpPr>
        <p:spPr>
          <a:xfrm>
            <a:off x="2819401" y="4462076"/>
            <a:ext cx="3762491" cy="369332"/>
          </a:xfrm>
          <a:prstGeom prst="rect">
            <a:avLst/>
          </a:prstGeom>
          <a:noFill/>
        </p:spPr>
        <p:txBody>
          <a:bodyPr wrap="square" rtlCol="0">
            <a:spAutoFit/>
          </a:bodyPr>
          <a:lstStyle/>
          <a:p>
            <a:r>
              <a:rPr lang="en-US" dirty="0">
                <a:hlinkClick r:id="rId3"/>
              </a:rPr>
              <a:t>https://</a:t>
            </a:r>
            <a:r>
              <a:rPr lang="en-US" dirty="0" err="1">
                <a:hlinkClick r:id="rId3"/>
              </a:rPr>
              <a:t>youtu.be</a:t>
            </a:r>
            <a:r>
              <a:rPr lang="en-US" dirty="0">
                <a:hlinkClick r:id="rId3"/>
              </a:rPr>
              <a:t>/46s8P_BWNcU</a:t>
            </a:r>
            <a:endParaRPr lang="en-US" dirty="0"/>
          </a:p>
        </p:txBody>
      </p:sp>
      <p:pic>
        <p:nvPicPr>
          <p:cNvPr id="1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53276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mbeale\Desktop\2powerpoint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4076"/>
          <a:stretch/>
        </p:blipFill>
        <p:spPr>
          <a:xfrm>
            <a:off x="1295400" y="1176337"/>
            <a:ext cx="6553200" cy="2790825"/>
          </a:xfrm>
          <a:prstGeom prst="rect">
            <a:avLst/>
          </a:prstGeom>
        </p:spPr>
      </p:pic>
      <p:sp>
        <p:nvSpPr>
          <p:cNvPr id="7" name="TextBox 6"/>
          <p:cNvSpPr txBox="1"/>
          <p:nvPr/>
        </p:nvSpPr>
        <p:spPr>
          <a:xfrm>
            <a:off x="838201" y="1428751"/>
            <a:ext cx="6553200" cy="430887"/>
          </a:xfrm>
          <a:prstGeom prst="rect">
            <a:avLst/>
          </a:prstGeom>
          <a:noFill/>
        </p:spPr>
        <p:txBody>
          <a:bodyPr wrap="square" rtlCol="0">
            <a:spAutoFit/>
          </a:bodyPr>
          <a:lstStyle/>
          <a:p>
            <a:pPr algn="ctr"/>
            <a:r>
              <a:rPr lang="en-US" sz="2200" b="1" dirty="0" smtClean="0">
                <a:solidFill>
                  <a:schemeClr val="bg1"/>
                </a:solidFill>
              </a:rPr>
              <a:t>MAKE A SMALL DENT IN THE REAL ESTATE UNIVERSE</a:t>
            </a:r>
            <a:r>
              <a:rPr lang="is-IS" sz="2200" b="1" dirty="0" smtClean="0">
                <a:solidFill>
                  <a:schemeClr val="bg1"/>
                </a:solidFill>
              </a:rPr>
              <a:t>…</a:t>
            </a:r>
            <a:endParaRPr lang="en-US" sz="2200" b="1" dirty="0">
              <a:solidFill>
                <a:schemeClr val="bg1"/>
              </a:solidFill>
            </a:endParaRPr>
          </a:p>
        </p:txBody>
      </p:sp>
      <p:sp>
        <p:nvSpPr>
          <p:cNvPr id="8" name="TextBox 7"/>
          <p:cNvSpPr txBox="1"/>
          <p:nvPr/>
        </p:nvSpPr>
        <p:spPr>
          <a:xfrm>
            <a:off x="1295400" y="4154270"/>
            <a:ext cx="6553200" cy="430887"/>
          </a:xfrm>
          <a:prstGeom prst="rect">
            <a:avLst/>
          </a:prstGeom>
          <a:noFill/>
        </p:spPr>
        <p:txBody>
          <a:bodyPr wrap="square" rtlCol="0">
            <a:spAutoFit/>
          </a:bodyPr>
          <a:lstStyle/>
          <a:p>
            <a:pPr algn="ctr"/>
            <a:r>
              <a:rPr lang="is-IS" sz="2200" b="1" dirty="0" smtClean="0"/>
              <a:t>…</a:t>
            </a:r>
            <a:r>
              <a:rPr lang="en-US" sz="2200" b="1" dirty="0" smtClean="0"/>
              <a:t>ONE </a:t>
            </a:r>
            <a:r>
              <a:rPr lang="en-US" sz="2200" b="1" dirty="0" smtClean="0">
                <a:solidFill>
                  <a:srgbClr val="C00000"/>
                </a:solidFill>
              </a:rPr>
              <a:t>DOOR</a:t>
            </a:r>
            <a:r>
              <a:rPr lang="en-US" sz="2200" b="1" dirty="0" smtClean="0"/>
              <a:t> AT A TIME</a:t>
            </a:r>
            <a:endParaRPr lang="en-US" sz="2200" b="1" dirty="0"/>
          </a:p>
        </p:txBody>
      </p:sp>
      <p:sp>
        <p:nvSpPr>
          <p:cNvPr id="9" name="TextBox 8"/>
          <p:cNvSpPr txBox="1"/>
          <p:nvPr/>
        </p:nvSpPr>
        <p:spPr>
          <a:xfrm>
            <a:off x="2628900" y="285750"/>
            <a:ext cx="3886200" cy="523220"/>
          </a:xfrm>
          <a:prstGeom prst="rect">
            <a:avLst/>
          </a:prstGeom>
          <a:noFill/>
          <a:ln w="12700">
            <a:solidFill>
              <a:schemeClr val="tx1"/>
            </a:solidFill>
          </a:ln>
        </p:spPr>
        <p:txBody>
          <a:bodyPr wrap="square" rtlCol="0">
            <a:spAutoFit/>
          </a:bodyPr>
          <a:lstStyle/>
          <a:p>
            <a:r>
              <a:rPr lang="en-US" sz="2800" b="1" dirty="0" smtClean="0">
                <a:latin typeface="+mj-lt"/>
              </a:rPr>
              <a:t>&amp; MAKE A DIFFERENCE</a:t>
            </a:r>
            <a:r>
              <a:rPr lang="is-IS" sz="2800" b="1" dirty="0" smtClean="0">
                <a:latin typeface="+mj-lt"/>
              </a:rPr>
              <a:t>…</a:t>
            </a:r>
            <a:endParaRPr lang="en-US" sz="2800" dirty="0">
              <a:latin typeface="+mj-lt"/>
            </a:endParaRPr>
          </a:p>
        </p:txBody>
      </p:sp>
      <p:pic>
        <p:nvPicPr>
          <p:cNvPr id="1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90316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mbeale\Desktop\2powerpoint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228600" y="57150"/>
            <a:ext cx="8229600" cy="401240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200" b="1" dirty="0" smtClean="0">
                <a:solidFill>
                  <a:schemeClr val="tx1"/>
                </a:solidFill>
              </a:rPr>
              <a:t>Companies</a:t>
            </a:r>
            <a:r>
              <a:rPr lang="en-US" sz="1200" dirty="0" smtClean="0">
                <a:solidFill>
                  <a:schemeClr val="tx1"/>
                </a:solidFill>
              </a:rPr>
              <a:t>: Scott P. Brady is Broker/Owner of the following companies:</a:t>
            </a:r>
          </a:p>
          <a:p>
            <a:pPr lvl="1" algn="l"/>
            <a:r>
              <a:rPr lang="en-US" sz="1200" dirty="0" smtClean="0">
                <a:solidFill>
                  <a:schemeClr val="tx1"/>
                </a:solidFill>
              </a:rPr>
              <a:t>Progressive Property Management, Inc.</a:t>
            </a:r>
          </a:p>
          <a:p>
            <a:pPr lvl="1" algn="l"/>
            <a:r>
              <a:rPr lang="en-US" sz="1200" dirty="0" smtClean="0">
                <a:solidFill>
                  <a:schemeClr val="tx1"/>
                </a:solidFill>
              </a:rPr>
              <a:t>Partners Real Estate Group/Progressive Realty Group/3point5 Realty</a:t>
            </a:r>
          </a:p>
          <a:p>
            <a:pPr lvl="1" algn="l"/>
            <a:r>
              <a:rPr lang="en-US" sz="1200" dirty="0" smtClean="0">
                <a:solidFill>
                  <a:schemeClr val="tx1"/>
                </a:solidFill>
              </a:rPr>
              <a:t>Sierra Maintenance Services</a:t>
            </a:r>
          </a:p>
          <a:p>
            <a:pPr lvl="1" algn="l"/>
            <a:r>
              <a:rPr lang="en-US" sz="1200" dirty="0" smtClean="0">
                <a:solidFill>
                  <a:schemeClr val="tx1"/>
                </a:solidFill>
              </a:rPr>
              <a:t>Onsight Inspections </a:t>
            </a:r>
          </a:p>
          <a:p>
            <a:pPr lvl="1" algn="l"/>
            <a:r>
              <a:rPr lang="en-US" sz="1200" dirty="0" smtClean="0">
                <a:solidFill>
                  <a:schemeClr val="tx1"/>
                </a:solidFill>
              </a:rPr>
              <a:t>Ally Escrow</a:t>
            </a:r>
          </a:p>
          <a:p>
            <a:pPr lvl="1" algn="l"/>
            <a:r>
              <a:rPr lang="en-US" sz="1200" dirty="0" smtClean="0">
                <a:solidFill>
                  <a:schemeClr val="tx1"/>
                </a:solidFill>
              </a:rPr>
              <a:t>Carpe Diem Developers</a:t>
            </a:r>
          </a:p>
          <a:p>
            <a:pPr lvl="1" algn="l"/>
            <a:r>
              <a:rPr lang="en-US" sz="1200" dirty="0" smtClean="0">
                <a:solidFill>
                  <a:schemeClr val="tx1"/>
                </a:solidFill>
              </a:rPr>
              <a:t>Brady Consulting Group</a:t>
            </a:r>
            <a:br>
              <a:rPr lang="en-US" sz="1200" dirty="0" smtClean="0">
                <a:solidFill>
                  <a:schemeClr val="tx1"/>
                </a:solidFill>
              </a:rPr>
            </a:br>
            <a:endParaRPr lang="en-US" sz="1200" dirty="0" smtClean="0">
              <a:solidFill>
                <a:schemeClr val="tx1"/>
              </a:solidFill>
            </a:endParaRPr>
          </a:p>
          <a:p>
            <a:pPr algn="l"/>
            <a:r>
              <a:rPr lang="en-US" sz="1200" b="1" dirty="0" smtClean="0">
                <a:solidFill>
                  <a:schemeClr val="tx1"/>
                </a:solidFill>
              </a:rPr>
              <a:t>His Vision</a:t>
            </a:r>
            <a:r>
              <a:rPr lang="en-US" sz="1200" dirty="0" smtClean="0">
                <a:solidFill>
                  <a:schemeClr val="tx1"/>
                </a:solidFill>
              </a:rPr>
              <a:t>: Scott believes the future of real estate is the fusion of property management and real estate services and has built an organization reflecting this vision.  Property management companies are in the unique position to leverage their competitive advantages in the real estate space and create a compelling business model for real estate agents.</a:t>
            </a:r>
            <a:br>
              <a:rPr lang="en-US" sz="1200" dirty="0" smtClean="0">
                <a:solidFill>
                  <a:schemeClr val="tx1"/>
                </a:solidFill>
              </a:rPr>
            </a:br>
            <a:endParaRPr lang="en-US" sz="1200" dirty="0" smtClean="0">
              <a:solidFill>
                <a:schemeClr val="tx1"/>
              </a:solidFill>
            </a:endParaRPr>
          </a:p>
          <a:p>
            <a:pPr algn="l"/>
            <a:r>
              <a:rPr lang="en-US" sz="1200" b="1" dirty="0" smtClean="0">
                <a:solidFill>
                  <a:schemeClr val="tx1"/>
                </a:solidFill>
              </a:rPr>
              <a:t>His Background</a:t>
            </a:r>
            <a:r>
              <a:rPr lang="en-US" sz="1200" dirty="0" smtClean="0">
                <a:solidFill>
                  <a:schemeClr val="tx1"/>
                </a:solidFill>
              </a:rPr>
              <a:t>:  Scott obtained his BA from UC Berkeley in Comparative Literature (German, Latin &amp; English), his MBA from Cal State Fullerton and his broker’s license in 1995.  In the last 22 years, has dabbled in every facet of real estate, and since 2012 has run a property management company now covering much of Southern California.</a:t>
            </a:r>
            <a:br>
              <a:rPr lang="en-US" sz="1200" dirty="0" smtClean="0">
                <a:solidFill>
                  <a:schemeClr val="tx1"/>
                </a:solidFill>
              </a:rPr>
            </a:br>
            <a:endParaRPr lang="en-US" sz="1200" dirty="0" smtClean="0">
              <a:solidFill>
                <a:schemeClr val="tx1"/>
              </a:solidFill>
            </a:endParaRPr>
          </a:p>
          <a:p>
            <a:pPr algn="l"/>
            <a:r>
              <a:rPr lang="en-US" sz="1200" b="1" dirty="0" smtClean="0">
                <a:solidFill>
                  <a:schemeClr val="tx1"/>
                </a:solidFill>
              </a:rPr>
              <a:t>His Contact Information</a:t>
            </a:r>
            <a:r>
              <a:rPr lang="en-US" sz="1200" dirty="0" smtClean="0">
                <a:solidFill>
                  <a:schemeClr val="tx1"/>
                </a:solidFill>
              </a:rPr>
              <a:t>:</a:t>
            </a:r>
          </a:p>
          <a:p>
            <a:pPr lvl="1" algn="l"/>
            <a:r>
              <a:rPr lang="en-US" sz="1200" dirty="0" smtClean="0">
                <a:solidFill>
                  <a:schemeClr val="tx1"/>
                </a:solidFill>
              </a:rPr>
              <a:t>Scott P. Brady</a:t>
            </a:r>
            <a:br>
              <a:rPr lang="en-US" sz="1200" dirty="0" smtClean="0">
                <a:solidFill>
                  <a:schemeClr val="tx1"/>
                </a:solidFill>
              </a:rPr>
            </a:br>
            <a:r>
              <a:rPr lang="en-US" sz="1200" dirty="0" smtClean="0">
                <a:solidFill>
                  <a:schemeClr val="tx1"/>
                </a:solidFill>
              </a:rPr>
              <a:t>scottbrady1963@gmail.com</a:t>
            </a:r>
            <a:br>
              <a:rPr lang="en-US" sz="1200" dirty="0" smtClean="0">
                <a:solidFill>
                  <a:schemeClr val="tx1"/>
                </a:solidFill>
              </a:rPr>
            </a:br>
            <a:r>
              <a:rPr lang="en-US" sz="1200" dirty="0" smtClean="0">
                <a:solidFill>
                  <a:schemeClr val="tx1"/>
                </a:solidFill>
              </a:rPr>
              <a:t>1251 Yorba Linda Blvd.</a:t>
            </a:r>
            <a:br>
              <a:rPr lang="en-US" sz="1200" dirty="0" smtClean="0">
                <a:solidFill>
                  <a:schemeClr val="tx1"/>
                </a:solidFill>
              </a:rPr>
            </a:br>
            <a:r>
              <a:rPr lang="en-US" sz="1200" dirty="0" smtClean="0">
                <a:solidFill>
                  <a:schemeClr val="tx1"/>
                </a:solidFill>
              </a:rPr>
              <a:t>Placentia, CA  92870</a:t>
            </a:r>
            <a:br>
              <a:rPr lang="en-US" sz="1200" dirty="0" smtClean="0">
                <a:solidFill>
                  <a:schemeClr val="tx1"/>
                </a:solidFill>
              </a:rPr>
            </a:br>
            <a:r>
              <a:rPr lang="en-US" sz="1200" dirty="0" smtClean="0">
                <a:solidFill>
                  <a:schemeClr val="tx1"/>
                </a:solidFill>
              </a:rPr>
              <a:t>(714) 528-3100</a:t>
            </a:r>
            <a:br>
              <a:rPr lang="en-US" sz="1200" dirty="0" smtClean="0">
                <a:solidFill>
                  <a:schemeClr val="tx1"/>
                </a:solidFill>
              </a:rPr>
            </a:br>
            <a:r>
              <a:rPr lang="en-US" sz="1200" dirty="0" err="1" smtClean="0">
                <a:solidFill>
                  <a:schemeClr val="tx1"/>
                </a:solidFill>
              </a:rPr>
              <a:t>www.ProPropInc.com</a:t>
            </a:r>
            <a:r>
              <a:rPr lang="en-US" sz="1200" dirty="0" smtClean="0">
                <a:solidFill>
                  <a:schemeClr val="tx1"/>
                </a:solidFill>
              </a:rPr>
              <a:t> (property management company)</a:t>
            </a:r>
          </a:p>
        </p:txBody>
      </p:sp>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24205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mbeale\Desktop\2powerpoint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447800" y="742950"/>
            <a:ext cx="8915400" cy="4224233"/>
          </a:xfrm>
          <a:prstGeom prst="rect">
            <a:avLst/>
          </a:prstGeom>
        </p:spPr>
        <p:txBody>
          <a:bodyPr wrap="square">
            <a:spAutoFit/>
          </a:bodyPr>
          <a:lstStyle/>
          <a:p>
            <a:pPr marL="514350" indent="-514350">
              <a:spcBef>
                <a:spcPts val="0"/>
              </a:spcBef>
              <a:buFont typeface="+mj-lt"/>
              <a:buAutoNum type="arabicPeriod"/>
            </a:pPr>
            <a:r>
              <a:rPr lang="en-US" b="1" dirty="0"/>
              <a:t>The California (Nation) Renter </a:t>
            </a:r>
            <a:r>
              <a:rPr lang="en-US" b="1" dirty="0">
                <a:solidFill>
                  <a:srgbClr val="C00000"/>
                </a:solidFill>
              </a:rPr>
              <a:t>State</a:t>
            </a:r>
            <a:endParaRPr lang="en-US" b="1" dirty="0"/>
          </a:p>
          <a:p>
            <a:pPr marL="914400" lvl="1" indent="-514350">
              <a:spcBef>
                <a:spcPts val="0"/>
              </a:spcBef>
              <a:buFont typeface="Arial" charset="0"/>
              <a:buChar char="•"/>
            </a:pPr>
            <a:r>
              <a:rPr lang="en-US" sz="1200" b="1" dirty="0"/>
              <a:t>Rent Control &amp; Just Cause Eviction</a:t>
            </a:r>
          </a:p>
          <a:p>
            <a:pPr marL="914400" lvl="1" indent="-514350">
              <a:spcBef>
                <a:spcPts val="0"/>
              </a:spcBef>
              <a:buFont typeface="Arial" charset="0"/>
              <a:buChar char="•"/>
            </a:pPr>
            <a:r>
              <a:rPr lang="en-US" sz="1200" b="1" dirty="0"/>
              <a:t>Repeal of Costa-Hawkins/The Affordable Housing Act of 2018</a:t>
            </a:r>
            <a:br>
              <a:rPr lang="en-US" sz="1200" b="1" dirty="0"/>
            </a:br>
            <a:endParaRPr lang="en-US" sz="1050" b="1" dirty="0"/>
          </a:p>
          <a:p>
            <a:pPr marL="514350" indent="-514350">
              <a:spcBef>
                <a:spcPts val="0"/>
              </a:spcBef>
              <a:buFont typeface="+mj-lt"/>
              <a:buAutoNum type="arabicPeriod"/>
            </a:pPr>
            <a:r>
              <a:rPr lang="en-US" b="1" dirty="0"/>
              <a:t>The Great</a:t>
            </a:r>
            <a:r>
              <a:rPr lang="en-US" b="1" dirty="0">
                <a:solidFill>
                  <a:srgbClr val="C00000"/>
                </a:solidFill>
              </a:rPr>
              <a:t> Recession </a:t>
            </a:r>
            <a:r>
              <a:rPr lang="en-US" b="1" dirty="0"/>
              <a:t>of 2019 (or 2020, 2021, or 2022) </a:t>
            </a:r>
          </a:p>
          <a:p>
            <a:pPr marL="914400" lvl="1" indent="-514350">
              <a:spcBef>
                <a:spcPts val="0"/>
              </a:spcBef>
              <a:buFont typeface="Arial" charset="0"/>
              <a:buChar char="•"/>
            </a:pPr>
            <a:r>
              <a:rPr lang="en-US" sz="1200" b="1" dirty="0"/>
              <a:t>Temporary Landlords</a:t>
            </a:r>
          </a:p>
          <a:p>
            <a:pPr marL="914400" lvl="1" indent="-514350">
              <a:spcBef>
                <a:spcPts val="0"/>
              </a:spcBef>
              <a:buFont typeface="Arial" charset="0"/>
              <a:buChar char="•"/>
            </a:pPr>
            <a:r>
              <a:rPr lang="en-US" sz="1200" b="1" dirty="0"/>
              <a:t>Misbehaving Tenants</a:t>
            </a:r>
            <a:br>
              <a:rPr lang="en-US" sz="1200" b="1" dirty="0"/>
            </a:br>
            <a:endParaRPr lang="en-US" sz="1050" b="1" dirty="0"/>
          </a:p>
          <a:p>
            <a:pPr marL="514350" indent="-514350">
              <a:spcBef>
                <a:spcPts val="0"/>
              </a:spcBef>
              <a:buFont typeface="+mj-lt"/>
              <a:buAutoNum type="arabicPeriod"/>
            </a:pPr>
            <a:r>
              <a:rPr lang="en-US" b="1" dirty="0"/>
              <a:t>Greater </a:t>
            </a:r>
            <a:r>
              <a:rPr lang="en-US" b="1" dirty="0">
                <a:solidFill>
                  <a:srgbClr val="C00000"/>
                </a:solidFill>
              </a:rPr>
              <a:t>Complexity</a:t>
            </a:r>
          </a:p>
          <a:p>
            <a:pPr marL="914400" lvl="1" indent="-514350">
              <a:spcBef>
                <a:spcPts val="0"/>
              </a:spcBef>
              <a:buFont typeface="Arial" charset="0"/>
              <a:buChar char="•"/>
            </a:pPr>
            <a:r>
              <a:rPr lang="en-US" sz="1200" b="1" dirty="0"/>
              <a:t>Legal </a:t>
            </a:r>
          </a:p>
          <a:p>
            <a:pPr marL="914400" lvl="1" indent="-514350">
              <a:spcBef>
                <a:spcPts val="0"/>
              </a:spcBef>
              <a:buFont typeface="Arial" charset="0"/>
              <a:buChar char="•"/>
            </a:pPr>
            <a:r>
              <a:rPr lang="en-US" sz="1200" b="1" dirty="0"/>
              <a:t>Liability</a:t>
            </a:r>
          </a:p>
          <a:p>
            <a:pPr marL="914400" lvl="1" indent="-514350">
              <a:spcBef>
                <a:spcPts val="0"/>
              </a:spcBef>
              <a:buFont typeface="Arial" charset="0"/>
              <a:buChar char="•"/>
            </a:pPr>
            <a:r>
              <a:rPr lang="en-US" sz="1200" b="1" dirty="0"/>
              <a:t>Fair Housing Laws</a:t>
            </a:r>
            <a:br>
              <a:rPr lang="en-US" sz="1200" b="1" dirty="0"/>
            </a:br>
            <a:endParaRPr lang="en-US" sz="1050" b="1" dirty="0"/>
          </a:p>
          <a:p>
            <a:pPr marL="514350" indent="-514350">
              <a:spcBef>
                <a:spcPts val="0"/>
              </a:spcBef>
              <a:buFont typeface="+mj-lt"/>
              <a:buAutoNum type="arabicPeriod"/>
            </a:pPr>
            <a:r>
              <a:rPr lang="en-US" b="1" dirty="0"/>
              <a:t>Inexorable Demographics and Economic </a:t>
            </a:r>
            <a:r>
              <a:rPr lang="en-US" b="1" dirty="0">
                <a:solidFill>
                  <a:srgbClr val="C00000"/>
                </a:solidFill>
              </a:rPr>
              <a:t>Trends</a:t>
            </a:r>
          </a:p>
          <a:p>
            <a:pPr marL="914400" lvl="1" indent="-514350">
              <a:spcBef>
                <a:spcPts val="0"/>
              </a:spcBef>
              <a:buFont typeface="Arial" charset="0"/>
              <a:buChar char="•"/>
            </a:pPr>
            <a:r>
              <a:rPr lang="en-US" sz="1200" b="1" dirty="0"/>
              <a:t>Millennials Delaying Home Purchase</a:t>
            </a:r>
          </a:p>
          <a:p>
            <a:pPr marL="914400" lvl="1" indent="-514350">
              <a:spcBef>
                <a:spcPts val="0"/>
              </a:spcBef>
              <a:buFont typeface="Arial" charset="0"/>
              <a:buChar char="•"/>
            </a:pPr>
            <a:r>
              <a:rPr lang="en-US" sz="1200" b="1" dirty="0"/>
              <a:t>Baby Boomers Staying Put</a:t>
            </a:r>
          </a:p>
          <a:p>
            <a:pPr marL="914400" lvl="1" indent="-514350">
              <a:spcBef>
                <a:spcPts val="0"/>
              </a:spcBef>
              <a:buFont typeface="Arial" charset="0"/>
              <a:buChar char="•"/>
            </a:pPr>
            <a:r>
              <a:rPr lang="en-US" sz="1200" b="1" dirty="0"/>
              <a:t>Not Enough Product for the People</a:t>
            </a:r>
            <a:r>
              <a:rPr lang="en-US" sz="1600" b="1" dirty="0"/>
              <a:t/>
            </a:r>
            <a:br>
              <a:rPr lang="en-US" sz="1600" b="1" dirty="0"/>
            </a:br>
            <a:endParaRPr lang="en-US" sz="1050" b="1" dirty="0"/>
          </a:p>
          <a:p>
            <a:pPr marL="514350" indent="-514350">
              <a:spcBef>
                <a:spcPts val="0"/>
              </a:spcBef>
              <a:buFont typeface="+mj-lt"/>
              <a:buAutoNum type="arabicPeriod"/>
            </a:pPr>
            <a:r>
              <a:rPr lang="en-US" b="1" dirty="0"/>
              <a:t>Technology </a:t>
            </a:r>
            <a:r>
              <a:rPr lang="en-US" b="1" dirty="0">
                <a:solidFill>
                  <a:srgbClr val="C00000"/>
                </a:solidFill>
              </a:rPr>
              <a:t>Acceleration</a:t>
            </a:r>
            <a:r>
              <a:rPr lang="en-US" b="1" dirty="0"/>
              <a:t> in 10 to 20 Years</a:t>
            </a:r>
          </a:p>
          <a:p>
            <a:pPr marL="914400" lvl="1" indent="-514350">
              <a:spcBef>
                <a:spcPts val="0"/>
              </a:spcBef>
              <a:buFont typeface="Arial" charset="0"/>
              <a:buChar char="•"/>
            </a:pPr>
            <a:r>
              <a:rPr lang="en-US" sz="1200" b="1" dirty="0"/>
              <a:t>Taking Driverless Electric Vehicles to Hot Yoga</a:t>
            </a:r>
          </a:p>
        </p:txBody>
      </p:sp>
      <p:sp>
        <p:nvSpPr>
          <p:cNvPr id="7" name="TextBox 6"/>
          <p:cNvSpPr txBox="1"/>
          <p:nvPr/>
        </p:nvSpPr>
        <p:spPr>
          <a:xfrm>
            <a:off x="1765655" y="133350"/>
            <a:ext cx="5612690" cy="523220"/>
          </a:xfrm>
          <a:prstGeom prst="rect">
            <a:avLst/>
          </a:prstGeom>
          <a:noFill/>
          <a:ln w="12700">
            <a:solidFill>
              <a:schemeClr val="tx1"/>
            </a:solidFill>
          </a:ln>
        </p:spPr>
        <p:txBody>
          <a:bodyPr wrap="none" rtlCol="0">
            <a:spAutoFit/>
          </a:bodyPr>
          <a:lstStyle/>
          <a:p>
            <a:pPr algn="ctr"/>
            <a:r>
              <a:rPr lang="en-US" sz="2800" b="1" dirty="0" smtClean="0">
                <a:effectLst>
                  <a:outerShdw blurRad="38100" dist="38100" dir="2700000" algn="tl">
                    <a:srgbClr val="000000">
                      <a:alpha val="43137"/>
                    </a:srgbClr>
                  </a:outerShdw>
                </a:effectLst>
                <a:latin typeface="+mj-lt"/>
              </a:rPr>
              <a:t>5 TRENDS CREATING MORE RENTALS</a:t>
            </a:r>
            <a:endParaRPr lang="en-US" sz="2800" dirty="0">
              <a:effectLst>
                <a:outerShdw blurRad="38100" dist="38100" dir="2700000" algn="tl">
                  <a:srgbClr val="000000">
                    <a:alpha val="43137"/>
                  </a:srgbClr>
                </a:outerShdw>
              </a:effectLst>
              <a:latin typeface="+mj-lt"/>
            </a:endParaRPr>
          </a:p>
        </p:txBody>
      </p:sp>
      <p:pic>
        <p:nvPicPr>
          <p:cNvPr id="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18558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mbeale\Desktop\2powerpoint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Content Placeholder 6"/>
          <p:cNvGraphicFramePr>
            <a:graphicFrameLocks/>
          </p:cNvGraphicFramePr>
          <p:nvPr>
            <p:extLst>
              <p:ext uri="{D42A27DB-BD31-4B8C-83A1-F6EECF244321}">
                <p14:modId xmlns:p14="http://schemas.microsoft.com/office/powerpoint/2010/main" val="2055516165"/>
              </p:ext>
            </p:extLst>
          </p:nvPr>
        </p:nvGraphicFramePr>
        <p:xfrm>
          <a:off x="381000" y="942975"/>
          <a:ext cx="8229600" cy="325755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5486400" y="2495550"/>
            <a:ext cx="2362200" cy="369332"/>
          </a:xfrm>
          <a:prstGeom prst="rect">
            <a:avLst/>
          </a:prstGeom>
          <a:noFill/>
          <a:ln w="12700">
            <a:solidFill>
              <a:schemeClr val="tx1"/>
            </a:solidFill>
          </a:ln>
        </p:spPr>
        <p:txBody>
          <a:bodyPr wrap="square" rtlCol="0">
            <a:spAutoFit/>
          </a:bodyPr>
          <a:lstStyle/>
          <a:p>
            <a:pPr algn="ctr"/>
            <a:r>
              <a:rPr lang="en-US" dirty="0" smtClean="0"/>
              <a:t>Bottom 4 States</a:t>
            </a:r>
            <a:endParaRPr lang="en-US" dirty="0"/>
          </a:p>
        </p:txBody>
      </p:sp>
      <p:sp>
        <p:nvSpPr>
          <p:cNvPr id="8" name="TextBox 7"/>
          <p:cNvSpPr txBox="1"/>
          <p:nvPr/>
        </p:nvSpPr>
        <p:spPr>
          <a:xfrm>
            <a:off x="914400" y="4523601"/>
            <a:ext cx="7315200" cy="369332"/>
          </a:xfrm>
          <a:prstGeom prst="rect">
            <a:avLst/>
          </a:prstGeom>
          <a:noFill/>
          <a:ln w="12700">
            <a:solidFill>
              <a:schemeClr val="tx1"/>
            </a:solidFill>
          </a:ln>
        </p:spPr>
        <p:txBody>
          <a:bodyPr wrap="square" rtlCol="0">
            <a:spAutoFit/>
          </a:bodyPr>
          <a:lstStyle/>
          <a:p>
            <a:pPr algn="ctr"/>
            <a:r>
              <a:rPr lang="en-US" b="1" dirty="0" smtClean="0"/>
              <a:t>When It Is Cheaper to Rent Than it is to Buy, People </a:t>
            </a:r>
            <a:r>
              <a:rPr lang="en-US" b="1" dirty="0" smtClean="0">
                <a:solidFill>
                  <a:srgbClr val="C00000"/>
                </a:solidFill>
              </a:rPr>
              <a:t>Rent</a:t>
            </a:r>
            <a:r>
              <a:rPr lang="en-US" b="1" dirty="0" smtClean="0"/>
              <a:t>.</a:t>
            </a:r>
            <a:endParaRPr lang="en-US" b="1" dirty="0"/>
          </a:p>
        </p:txBody>
      </p:sp>
      <p:sp>
        <p:nvSpPr>
          <p:cNvPr id="9" name="TextBox 8"/>
          <p:cNvSpPr txBox="1"/>
          <p:nvPr/>
        </p:nvSpPr>
        <p:spPr>
          <a:xfrm>
            <a:off x="482989" y="209550"/>
            <a:ext cx="6017417" cy="523220"/>
          </a:xfrm>
          <a:prstGeom prst="rect">
            <a:avLst/>
          </a:prstGeom>
          <a:noFill/>
          <a:ln w="12700">
            <a:solidFill>
              <a:schemeClr val="tx1"/>
            </a:solidFill>
          </a:ln>
        </p:spPr>
        <p:txBody>
          <a:bodyPr wrap="none" rtlCol="0">
            <a:spAutoFit/>
          </a:bodyPr>
          <a:lstStyle/>
          <a:p>
            <a:r>
              <a:rPr lang="en-US" sz="2800" b="1" dirty="0" smtClean="0">
                <a:effectLst>
                  <a:outerShdw blurRad="38100" dist="38100" dir="2700000" algn="tl">
                    <a:srgbClr val="000000">
                      <a:alpha val="43137"/>
                    </a:srgbClr>
                  </a:outerShdw>
                </a:effectLst>
                <a:latin typeface="+mj-lt"/>
              </a:rPr>
              <a:t>CALIFORNIA 49</a:t>
            </a:r>
            <a:r>
              <a:rPr lang="en-US" sz="2800" b="1" baseline="30000" dirty="0" smtClean="0">
                <a:effectLst>
                  <a:outerShdw blurRad="38100" dist="38100" dir="2700000" algn="tl">
                    <a:srgbClr val="000000">
                      <a:alpha val="43137"/>
                    </a:srgbClr>
                  </a:outerShdw>
                </a:effectLst>
                <a:latin typeface="+mj-lt"/>
              </a:rPr>
              <a:t>TH</a:t>
            </a:r>
            <a:r>
              <a:rPr lang="en-US" sz="2800" b="1" dirty="0" smtClean="0">
                <a:effectLst>
                  <a:outerShdw blurRad="38100" dist="38100" dir="2700000" algn="tl">
                    <a:srgbClr val="000000">
                      <a:alpha val="43137"/>
                    </a:srgbClr>
                  </a:outerShdw>
                </a:effectLst>
                <a:latin typeface="+mj-lt"/>
              </a:rPr>
              <a:t> IN OWNER OCCUPIED</a:t>
            </a:r>
            <a:endParaRPr lang="en-US" sz="2800" dirty="0">
              <a:effectLst>
                <a:outerShdw blurRad="38100" dist="38100" dir="2700000" algn="tl">
                  <a:srgbClr val="000000">
                    <a:alpha val="43137"/>
                  </a:srgbClr>
                </a:outerShdw>
              </a:effectLst>
              <a:latin typeface="+mj-lt"/>
            </a:endParaRPr>
          </a:p>
        </p:txBody>
      </p:sp>
      <p:pic>
        <p:nvPicPr>
          <p:cNvPr id="1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80897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mbeale\Desktop\2powerpointback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381000" y="1047750"/>
            <a:ext cx="7772400" cy="3567113"/>
          </a:xfrm>
          <a:prstGeom prst="rect">
            <a:avLst/>
          </a:prstGeom>
        </p:spPr>
        <p:txBody>
          <a:bodyPr vert="horz" lIns="91440" tIns="45720" rIns="91440" bIns="45720" rtlCol="0">
            <a:normAutofit fontScale="625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514350" indent="-514350" algn="l">
              <a:buClr>
                <a:schemeClr val="tx1"/>
              </a:buClr>
              <a:buFont typeface="+mj-lt"/>
              <a:buAutoNum type="arabicPeriod"/>
            </a:pPr>
            <a:r>
              <a:rPr lang="en-US" b="1" dirty="0" smtClean="0">
                <a:solidFill>
                  <a:schemeClr val="tx1"/>
                </a:solidFill>
              </a:rPr>
              <a:t>UNIVERSAL </a:t>
            </a:r>
            <a:r>
              <a:rPr lang="en-US" b="1" dirty="0" smtClean="0">
                <a:solidFill>
                  <a:srgbClr val="C00000"/>
                </a:solidFill>
              </a:rPr>
              <a:t>HOUSING</a:t>
            </a:r>
          </a:p>
          <a:p>
            <a:pPr lvl="1" algn="l"/>
            <a:r>
              <a:rPr lang="en-US" b="1" dirty="0" smtClean="0">
                <a:solidFill>
                  <a:schemeClr val="tx1"/>
                </a:solidFill>
              </a:rPr>
              <a:t>Rent Control/Repeal Costa-Hawkins</a:t>
            </a:r>
          </a:p>
          <a:p>
            <a:pPr lvl="1" algn="l"/>
            <a:r>
              <a:rPr lang="en-US" b="1" dirty="0" smtClean="0">
                <a:solidFill>
                  <a:schemeClr val="tx1"/>
                </a:solidFill>
              </a:rPr>
              <a:t>Expand Section 8</a:t>
            </a:r>
          </a:p>
          <a:p>
            <a:pPr lvl="2" algn="l"/>
            <a:r>
              <a:rPr lang="en-US" b="1" dirty="0" smtClean="0">
                <a:solidFill>
                  <a:schemeClr val="tx1"/>
                </a:solidFill>
              </a:rPr>
              <a:t>“Every family below a certain income level would be eligible for a housing voucher.”  </a:t>
            </a:r>
            <a:br>
              <a:rPr lang="en-US" b="1" dirty="0" smtClean="0">
                <a:solidFill>
                  <a:schemeClr val="tx1"/>
                </a:solidFill>
              </a:rPr>
            </a:br>
            <a:r>
              <a:rPr lang="en-US" b="1" dirty="0" smtClean="0">
                <a:solidFill>
                  <a:schemeClr val="tx1"/>
                </a:solidFill>
              </a:rPr>
              <a:t>   </a:t>
            </a:r>
            <a:r>
              <a:rPr lang="en-US" sz="1800" b="1" dirty="0" smtClean="0">
                <a:solidFill>
                  <a:schemeClr val="tx1"/>
                </a:solidFill>
              </a:rPr>
              <a:t>Pulitzer Prize Winning “Evicted: Poverty and Profit in the American City”</a:t>
            </a:r>
            <a:br>
              <a:rPr lang="en-US" sz="1800" b="1" dirty="0" smtClean="0">
                <a:solidFill>
                  <a:schemeClr val="tx1"/>
                </a:solidFill>
              </a:rPr>
            </a:br>
            <a:endParaRPr lang="en-US" sz="1800" b="1" dirty="0" smtClean="0">
              <a:solidFill>
                <a:schemeClr val="tx1"/>
              </a:solidFill>
            </a:endParaRPr>
          </a:p>
          <a:p>
            <a:pPr marL="514350" indent="-514350" algn="l">
              <a:buClr>
                <a:schemeClr val="tx1"/>
              </a:buClr>
              <a:buFont typeface="+mj-lt"/>
              <a:buAutoNum type="arabicPeriod"/>
            </a:pPr>
            <a:r>
              <a:rPr lang="en-US" b="1" dirty="0" smtClean="0">
                <a:solidFill>
                  <a:schemeClr val="tx1"/>
                </a:solidFill>
              </a:rPr>
              <a:t>UNIVERSAL </a:t>
            </a:r>
            <a:r>
              <a:rPr lang="en-US" b="1" dirty="0" smtClean="0">
                <a:solidFill>
                  <a:srgbClr val="C00000"/>
                </a:solidFill>
              </a:rPr>
              <a:t>HEALTHCARE</a:t>
            </a:r>
          </a:p>
          <a:p>
            <a:pPr lvl="1" algn="l"/>
            <a:r>
              <a:rPr lang="en-US" b="1" dirty="0" smtClean="0">
                <a:solidFill>
                  <a:schemeClr val="tx1"/>
                </a:solidFill>
              </a:rPr>
              <a:t>Mandatory for Every Employer</a:t>
            </a:r>
          </a:p>
          <a:p>
            <a:pPr lvl="2" algn="l"/>
            <a:r>
              <a:rPr lang="en-US" b="1" dirty="0" smtClean="0">
                <a:solidFill>
                  <a:schemeClr val="tx1"/>
                </a:solidFill>
              </a:rPr>
              <a:t>“We will have universal healthcare in the State of California.” </a:t>
            </a:r>
            <a:br>
              <a:rPr lang="en-US" b="1" dirty="0" smtClean="0">
                <a:solidFill>
                  <a:schemeClr val="tx1"/>
                </a:solidFill>
              </a:rPr>
            </a:br>
            <a:r>
              <a:rPr lang="en-US" sz="1800" b="1" dirty="0" smtClean="0">
                <a:solidFill>
                  <a:schemeClr val="tx1"/>
                </a:solidFill>
              </a:rPr>
              <a:t>Gavin Newson</a:t>
            </a:r>
            <a:r>
              <a:rPr lang="en-US" b="1" dirty="0" smtClean="0">
                <a:solidFill>
                  <a:schemeClr val="tx1"/>
                </a:solidFill>
              </a:rPr>
              <a:t/>
            </a:r>
            <a:br>
              <a:rPr lang="en-US" b="1" dirty="0" smtClean="0">
                <a:solidFill>
                  <a:schemeClr val="tx1"/>
                </a:solidFill>
              </a:rPr>
            </a:br>
            <a:endParaRPr lang="en-US" b="1" dirty="0" smtClean="0">
              <a:solidFill>
                <a:schemeClr val="tx1"/>
              </a:solidFill>
            </a:endParaRPr>
          </a:p>
          <a:p>
            <a:pPr marL="514350" indent="-514350" algn="l">
              <a:buClr>
                <a:schemeClr val="tx1"/>
              </a:buClr>
              <a:buFont typeface="+mj-lt"/>
              <a:buAutoNum type="arabicPeriod"/>
            </a:pPr>
            <a:r>
              <a:rPr lang="en-US" b="1" dirty="0" smtClean="0">
                <a:solidFill>
                  <a:schemeClr val="tx1"/>
                </a:solidFill>
              </a:rPr>
              <a:t>UNIVERSAL BASIC </a:t>
            </a:r>
            <a:r>
              <a:rPr lang="en-US" b="1" dirty="0" smtClean="0">
                <a:solidFill>
                  <a:srgbClr val="C00000"/>
                </a:solidFill>
              </a:rPr>
              <a:t>INCOME</a:t>
            </a:r>
          </a:p>
          <a:p>
            <a:pPr lvl="1" algn="l"/>
            <a:r>
              <a:rPr lang="en-US" b="1" dirty="0" smtClean="0">
                <a:solidFill>
                  <a:schemeClr val="tx1"/>
                </a:solidFill>
              </a:rPr>
              <a:t>50% of Jobs at Risk of Being Displaced in the Next 30 Years</a:t>
            </a:r>
          </a:p>
          <a:p>
            <a:pPr lvl="2" algn="l"/>
            <a:r>
              <a:rPr lang="en-US" b="1" dirty="0" smtClean="0">
                <a:solidFill>
                  <a:schemeClr val="tx1"/>
                </a:solidFill>
              </a:rPr>
              <a:t>“There are fewer and fewer jobs a robot cannot do better.” </a:t>
            </a:r>
            <a:br>
              <a:rPr lang="en-US" b="1" dirty="0" smtClean="0">
                <a:solidFill>
                  <a:schemeClr val="tx1"/>
                </a:solidFill>
              </a:rPr>
            </a:br>
            <a:r>
              <a:rPr lang="en-US" sz="1800" b="1" dirty="0" smtClean="0">
                <a:solidFill>
                  <a:schemeClr val="tx1"/>
                </a:solidFill>
              </a:rPr>
              <a:t>Elon Musk</a:t>
            </a:r>
            <a:endParaRPr lang="en-US" sz="1800" b="1" dirty="0">
              <a:solidFill>
                <a:schemeClr val="tx1"/>
              </a:solidFill>
            </a:endParaRPr>
          </a:p>
        </p:txBody>
      </p:sp>
      <p:sp>
        <p:nvSpPr>
          <p:cNvPr id="7" name="TextBox 6"/>
          <p:cNvSpPr txBox="1"/>
          <p:nvPr/>
        </p:nvSpPr>
        <p:spPr>
          <a:xfrm>
            <a:off x="482989" y="285750"/>
            <a:ext cx="4150047" cy="523220"/>
          </a:xfrm>
          <a:prstGeom prst="rect">
            <a:avLst/>
          </a:prstGeom>
          <a:noFill/>
          <a:ln w="12700">
            <a:solidFill>
              <a:schemeClr val="tx1"/>
            </a:solidFill>
          </a:ln>
        </p:spPr>
        <p:txBody>
          <a:bodyPr wrap="none" rtlCol="0">
            <a:spAutoFit/>
          </a:bodyPr>
          <a:lstStyle/>
          <a:p>
            <a:r>
              <a:rPr lang="en-US" sz="2800" b="1" dirty="0" smtClean="0">
                <a:effectLst>
                  <a:outerShdw blurRad="38100" dist="38100" dir="2700000" algn="tl">
                    <a:srgbClr val="000000">
                      <a:alpha val="43137"/>
                    </a:srgbClr>
                  </a:outerShdw>
                </a:effectLst>
                <a:latin typeface="+mj-lt"/>
              </a:rPr>
              <a:t>THE 3 NEW BASIC RIGHTS?</a:t>
            </a:r>
            <a:endParaRPr lang="en-US" sz="2800" dirty="0">
              <a:effectLst>
                <a:outerShdw blurRad="38100" dist="38100" dir="2700000" algn="tl">
                  <a:srgbClr val="000000">
                    <a:alpha val="43137"/>
                  </a:srgbClr>
                </a:outerShdw>
              </a:effectLst>
              <a:latin typeface="+mj-lt"/>
            </a:endParaRPr>
          </a:p>
        </p:txBody>
      </p:sp>
      <p:pic>
        <p:nvPicPr>
          <p:cNvPr id="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324350"/>
            <a:ext cx="132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78848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56838</TotalTime>
  <Words>1757</Words>
  <Application>Microsoft Office PowerPoint</Application>
  <PresentationFormat>On-screen Show (16:9)</PresentationFormat>
  <Paragraphs>716</Paragraphs>
  <Slides>64</Slides>
  <Notes>2</Notes>
  <HiddenSlides>0</HiddenSlides>
  <MMClips>0</MMClips>
  <ScaleCrop>false</ScaleCrop>
  <HeadingPairs>
    <vt:vector size="4" baseType="variant">
      <vt:variant>
        <vt:lpstr>Theme</vt:lpstr>
      </vt:variant>
      <vt:variant>
        <vt:i4>1</vt:i4>
      </vt:variant>
      <vt:variant>
        <vt:lpstr>Slide Titles</vt:lpstr>
      </vt:variant>
      <vt:variant>
        <vt:i4>64</vt:i4>
      </vt:variant>
    </vt:vector>
  </HeadingPairs>
  <TitlesOfParts>
    <vt:vector size="6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Morgan Beale</dc:creator>
  <cp:lastModifiedBy>Morgan Beale</cp:lastModifiedBy>
  <cp:revision>73</cp:revision>
  <dcterms:created xsi:type="dcterms:W3CDTF">2018-07-11T14:52:19Z</dcterms:created>
  <dcterms:modified xsi:type="dcterms:W3CDTF">2018-09-18T15:14:24Z</dcterms:modified>
</cp:coreProperties>
</file>